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sldIdLst>
    <p:sldId id="256" r:id="rId2"/>
    <p:sldId id="265" r:id="rId3"/>
    <p:sldId id="267" r:id="rId4"/>
    <p:sldId id="266" r:id="rId5"/>
    <p:sldId id="257" r:id="rId6"/>
    <p:sldId id="270" r:id="rId7"/>
    <p:sldId id="278" r:id="rId8"/>
    <p:sldId id="261" r:id="rId9"/>
    <p:sldId id="279" r:id="rId10"/>
    <p:sldId id="281" r:id="rId11"/>
    <p:sldId id="289" r:id="rId12"/>
    <p:sldId id="268" r:id="rId13"/>
    <p:sldId id="269" r:id="rId14"/>
    <p:sldId id="294" r:id="rId15"/>
    <p:sldId id="283" r:id="rId16"/>
    <p:sldId id="287" r:id="rId17"/>
    <p:sldId id="277" r:id="rId18"/>
    <p:sldId id="275" r:id="rId19"/>
    <p:sldId id="282" r:id="rId20"/>
    <p:sldId id="286" r:id="rId21"/>
    <p:sldId id="293" r:id="rId22"/>
    <p:sldId id="262" r:id="rId23"/>
    <p:sldId id="274" r:id="rId24"/>
    <p:sldId id="273" r:id="rId25"/>
    <p:sldId id="276" r:id="rId26"/>
    <p:sldId id="288" r:id="rId27"/>
    <p:sldId id="285" r:id="rId28"/>
    <p:sldId id="284" r:id="rId29"/>
    <p:sldId id="263" r:id="rId30"/>
    <p:sldId id="272" r:id="rId31"/>
    <p:sldId id="271" r:id="rId32"/>
    <p:sldId id="290" r:id="rId33"/>
    <p:sldId id="291" r:id="rId34"/>
    <p:sldId id="292" r:id="rId35"/>
    <p:sldId id="295" r:id="rId36"/>
    <p:sldId id="296"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705"/>
    <p:restoredTop sz="94873"/>
  </p:normalViewPr>
  <p:slideViewPr>
    <p:cSldViewPr snapToGrid="0" snapToObjects="1">
      <p:cViewPr varScale="1">
        <p:scale>
          <a:sx n="124" d="100"/>
          <a:sy n="124" d="100"/>
        </p:scale>
        <p:origin x="63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617C90-D005-E843-B8E5-3CC4D7AC7C00}" type="datetimeFigureOut">
              <a:rPr lang="en-US" smtClean="0"/>
              <a:t>1/13/23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040416-6BF6-5F48-9A7C-EBE8FE5A7B3C}" type="slidenum">
              <a:rPr lang="en-US" smtClean="0"/>
              <a:t>‹#›</a:t>
            </a:fld>
            <a:endParaRPr lang="en-US"/>
          </a:p>
        </p:txBody>
      </p:sp>
    </p:spTree>
    <p:extLst>
      <p:ext uri="{BB962C8B-B14F-4D97-AF65-F5344CB8AC3E}">
        <p14:creationId xmlns:p14="http://schemas.microsoft.com/office/powerpoint/2010/main" val="3860739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cut-down version of the presentation that was given on 2</a:t>
            </a:r>
            <a:r>
              <a:rPr lang="en-US" baseline="30000" dirty="0"/>
              <a:t>nd</a:t>
            </a:r>
            <a:r>
              <a:rPr lang="en-US" dirty="0"/>
              <a:t> March 2022 to the West Dart History Group in </a:t>
            </a:r>
            <a:r>
              <a:rPr lang="en-US" dirty="0" err="1"/>
              <a:t>Ashprington</a:t>
            </a:r>
            <a:r>
              <a:rPr lang="en-US" dirty="0"/>
              <a:t> Village Hall. All but one of the embedded videos have been replaced by clickable links to keep the size of the presentation down, but also to respect the rights of the videos’ owners (the BBC and the Film Board of Canada). One fair-use extract of the Film Board of Canada’s film remains.</a:t>
            </a:r>
          </a:p>
        </p:txBody>
      </p:sp>
      <p:sp>
        <p:nvSpPr>
          <p:cNvPr id="4" name="Slide Number Placeholder 3"/>
          <p:cNvSpPr>
            <a:spLocks noGrp="1"/>
          </p:cNvSpPr>
          <p:nvPr>
            <p:ph type="sldNum" sz="quarter" idx="5"/>
          </p:nvPr>
        </p:nvSpPr>
        <p:spPr/>
        <p:txBody>
          <a:bodyPr/>
          <a:lstStyle/>
          <a:p>
            <a:fld id="{D1040416-6BF6-5F48-9A7C-EBE8FE5A7B3C}" type="slidenum">
              <a:rPr lang="en-US" smtClean="0"/>
              <a:t>1</a:t>
            </a:fld>
            <a:endParaRPr lang="en-US"/>
          </a:p>
        </p:txBody>
      </p:sp>
    </p:spTree>
    <p:extLst>
      <p:ext uri="{BB962C8B-B14F-4D97-AF65-F5344CB8AC3E}">
        <p14:creationId xmlns:p14="http://schemas.microsoft.com/office/powerpoint/2010/main" val="16386725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figures speak for themselves, though the combustion efficiency claimed by Harold Bate for methane is unlikely (he perhaps means the %age of gas actually burned as opposed to being expelled). The best modern condensing gas boilers can only manage around 85-90% efficiency (in turning the chemical energy stored in the fuel into energy to do useful work or provide heat).</a:t>
            </a:r>
          </a:p>
        </p:txBody>
      </p:sp>
      <p:sp>
        <p:nvSpPr>
          <p:cNvPr id="4" name="Slide Number Placeholder 3"/>
          <p:cNvSpPr>
            <a:spLocks noGrp="1"/>
          </p:cNvSpPr>
          <p:nvPr>
            <p:ph type="sldNum" sz="quarter" idx="5"/>
          </p:nvPr>
        </p:nvSpPr>
        <p:spPr/>
        <p:txBody>
          <a:bodyPr/>
          <a:lstStyle/>
          <a:p>
            <a:fld id="{D1040416-6BF6-5F48-9A7C-EBE8FE5A7B3C}" type="slidenum">
              <a:rPr lang="en-US" smtClean="0"/>
              <a:t>10</a:t>
            </a:fld>
            <a:endParaRPr lang="en-US"/>
          </a:p>
        </p:txBody>
      </p:sp>
    </p:spTree>
    <p:extLst>
      <p:ext uri="{BB962C8B-B14F-4D97-AF65-F5344CB8AC3E}">
        <p14:creationId xmlns:p14="http://schemas.microsoft.com/office/powerpoint/2010/main" val="20820451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patent is actually a provisional patent (see writing on converter). There is no online evidence that a full patent was ever granted.</a:t>
            </a:r>
          </a:p>
        </p:txBody>
      </p:sp>
      <p:sp>
        <p:nvSpPr>
          <p:cNvPr id="4" name="Slide Number Placeholder 3"/>
          <p:cNvSpPr>
            <a:spLocks noGrp="1"/>
          </p:cNvSpPr>
          <p:nvPr>
            <p:ph type="sldNum" sz="quarter" idx="5"/>
          </p:nvPr>
        </p:nvSpPr>
        <p:spPr/>
        <p:txBody>
          <a:bodyPr/>
          <a:lstStyle/>
          <a:p>
            <a:fld id="{D1040416-6BF6-5F48-9A7C-EBE8FE5A7B3C}" type="slidenum">
              <a:rPr lang="en-US" smtClean="0"/>
              <a:t>11</a:t>
            </a:fld>
            <a:endParaRPr lang="en-US"/>
          </a:p>
        </p:txBody>
      </p:sp>
    </p:spTree>
    <p:extLst>
      <p:ext uri="{BB962C8B-B14F-4D97-AF65-F5344CB8AC3E}">
        <p14:creationId xmlns:p14="http://schemas.microsoft.com/office/powerpoint/2010/main" val="23339369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scan of an actual standard letter that Harold Bate sent to a customer in North Carolina, along with the drawings for the Gas Device mentioned in the letter (as well as the device itself). The next slide shows the instructions and drawings for Methane Gas Production.</a:t>
            </a:r>
          </a:p>
        </p:txBody>
      </p:sp>
      <p:sp>
        <p:nvSpPr>
          <p:cNvPr id="4" name="Slide Number Placeholder 3"/>
          <p:cNvSpPr>
            <a:spLocks noGrp="1"/>
          </p:cNvSpPr>
          <p:nvPr>
            <p:ph type="sldNum" sz="quarter" idx="5"/>
          </p:nvPr>
        </p:nvSpPr>
        <p:spPr/>
        <p:txBody>
          <a:bodyPr/>
          <a:lstStyle/>
          <a:p>
            <a:fld id="{D1040416-6BF6-5F48-9A7C-EBE8FE5A7B3C}" type="slidenum">
              <a:rPr lang="en-US" smtClean="0"/>
              <a:t>12</a:t>
            </a:fld>
            <a:endParaRPr lang="en-US"/>
          </a:p>
        </p:txBody>
      </p:sp>
    </p:spTree>
    <p:extLst>
      <p:ext uri="{BB962C8B-B14F-4D97-AF65-F5344CB8AC3E}">
        <p14:creationId xmlns:p14="http://schemas.microsoft.com/office/powerpoint/2010/main" val="30970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Harold’s instructions and drawings for Methane Gas Production – a digester plant, an adapted septic tank, and a portable digester for vehicles (this couldn’t possibly have produced enough methane quickly enough to power any sensible vehicle!).</a:t>
            </a:r>
          </a:p>
        </p:txBody>
      </p:sp>
      <p:sp>
        <p:nvSpPr>
          <p:cNvPr id="4" name="Slide Number Placeholder 3"/>
          <p:cNvSpPr>
            <a:spLocks noGrp="1"/>
          </p:cNvSpPr>
          <p:nvPr>
            <p:ph type="sldNum" sz="quarter" idx="5"/>
          </p:nvPr>
        </p:nvSpPr>
        <p:spPr/>
        <p:txBody>
          <a:bodyPr/>
          <a:lstStyle/>
          <a:p>
            <a:fld id="{D1040416-6BF6-5F48-9A7C-EBE8FE5A7B3C}" type="slidenum">
              <a:rPr lang="en-US" smtClean="0"/>
              <a:t>13</a:t>
            </a:fld>
            <a:endParaRPr lang="en-US"/>
          </a:p>
        </p:txBody>
      </p:sp>
    </p:spTree>
    <p:extLst>
      <p:ext uri="{BB962C8B-B14F-4D97-AF65-F5344CB8AC3E}">
        <p14:creationId xmlns:p14="http://schemas.microsoft.com/office/powerpoint/2010/main" val="1253723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John Drew bought </a:t>
            </a:r>
            <a:r>
              <a:rPr lang="en-US" dirty="0" err="1"/>
              <a:t>Blackdown</a:t>
            </a:r>
            <a:r>
              <a:rPr lang="en-US" dirty="0"/>
              <a:t> Farm in 1971 and remembers Harold Bate as a </a:t>
            </a:r>
            <a:r>
              <a:rPr lang="en-US" dirty="0" err="1"/>
              <a:t>neighbour</a:t>
            </a:r>
            <a:r>
              <a:rPr lang="en-US" dirty="0"/>
              <a:t> and acquaintance, including the gravity-powered bicycle design seen at the end of the Film Board of Canada film.</a:t>
            </a:r>
          </a:p>
        </p:txBody>
      </p:sp>
      <p:sp>
        <p:nvSpPr>
          <p:cNvPr id="4" name="Slide Number Placeholder 3"/>
          <p:cNvSpPr>
            <a:spLocks noGrp="1"/>
          </p:cNvSpPr>
          <p:nvPr>
            <p:ph type="sldNum" sz="quarter" idx="5"/>
          </p:nvPr>
        </p:nvSpPr>
        <p:spPr/>
        <p:txBody>
          <a:bodyPr/>
          <a:lstStyle/>
          <a:p>
            <a:fld id="{D1040416-6BF6-5F48-9A7C-EBE8FE5A7B3C}" type="slidenum">
              <a:rPr lang="en-US" smtClean="0"/>
              <a:t>14</a:t>
            </a:fld>
            <a:endParaRPr lang="en-US"/>
          </a:p>
        </p:txBody>
      </p:sp>
    </p:spTree>
    <p:extLst>
      <p:ext uri="{BB962C8B-B14F-4D97-AF65-F5344CB8AC3E}">
        <p14:creationId xmlns:p14="http://schemas.microsoft.com/office/powerpoint/2010/main" val="40057180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Press interest was high in the early seventies, partly as a result of the Middle East oil crisis.</a:t>
            </a:r>
          </a:p>
        </p:txBody>
      </p:sp>
      <p:sp>
        <p:nvSpPr>
          <p:cNvPr id="4" name="Slide Number Placeholder 3"/>
          <p:cNvSpPr>
            <a:spLocks noGrp="1"/>
          </p:cNvSpPr>
          <p:nvPr>
            <p:ph type="sldNum" sz="quarter" idx="5"/>
          </p:nvPr>
        </p:nvSpPr>
        <p:spPr/>
        <p:txBody>
          <a:bodyPr/>
          <a:lstStyle/>
          <a:p>
            <a:fld id="{D1040416-6BF6-5F48-9A7C-EBE8FE5A7B3C}" type="slidenum">
              <a:rPr lang="en-US" smtClean="0"/>
              <a:t>15</a:t>
            </a:fld>
            <a:endParaRPr lang="en-US"/>
          </a:p>
        </p:txBody>
      </p:sp>
    </p:spTree>
    <p:extLst>
      <p:ext uri="{BB962C8B-B14F-4D97-AF65-F5344CB8AC3E}">
        <p14:creationId xmlns:p14="http://schemas.microsoft.com/office/powerpoint/2010/main" val="35090242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only known photo of Harold in his Hillman with a pig in shot! The labelled apparatus and signage in the right-hand picture are presumably what he took to local shows, etc.</a:t>
            </a:r>
          </a:p>
        </p:txBody>
      </p:sp>
      <p:sp>
        <p:nvSpPr>
          <p:cNvPr id="4" name="Slide Number Placeholder 3"/>
          <p:cNvSpPr>
            <a:spLocks noGrp="1"/>
          </p:cNvSpPr>
          <p:nvPr>
            <p:ph type="sldNum" sz="quarter" idx="5"/>
          </p:nvPr>
        </p:nvSpPr>
        <p:spPr/>
        <p:txBody>
          <a:bodyPr/>
          <a:lstStyle/>
          <a:p>
            <a:fld id="{D1040416-6BF6-5F48-9A7C-EBE8FE5A7B3C}" type="slidenum">
              <a:rPr lang="en-US" smtClean="0"/>
              <a:t>16</a:t>
            </a:fld>
            <a:endParaRPr lang="en-US"/>
          </a:p>
        </p:txBody>
      </p:sp>
    </p:spTree>
    <p:extLst>
      <p:ext uri="{BB962C8B-B14F-4D97-AF65-F5344CB8AC3E}">
        <p14:creationId xmlns:p14="http://schemas.microsoft.com/office/powerpoint/2010/main" val="17824026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story about Harold Bate in the Rolling Stone magazine (reproduced in the appendix of the Hearing report, right) was provided as evidence to a US Senate hearing in support of alternative fuels! I’d like to track down the original Rolling Stone article…</a:t>
            </a:r>
          </a:p>
        </p:txBody>
      </p:sp>
      <p:sp>
        <p:nvSpPr>
          <p:cNvPr id="4" name="Slide Number Placeholder 3"/>
          <p:cNvSpPr>
            <a:spLocks noGrp="1"/>
          </p:cNvSpPr>
          <p:nvPr>
            <p:ph type="sldNum" sz="quarter" idx="5"/>
          </p:nvPr>
        </p:nvSpPr>
        <p:spPr/>
        <p:txBody>
          <a:bodyPr/>
          <a:lstStyle/>
          <a:p>
            <a:fld id="{D1040416-6BF6-5F48-9A7C-EBE8FE5A7B3C}" type="slidenum">
              <a:rPr lang="en-US" smtClean="0"/>
              <a:t>17</a:t>
            </a:fld>
            <a:endParaRPr lang="en-US"/>
          </a:p>
        </p:txBody>
      </p:sp>
    </p:spTree>
    <p:extLst>
      <p:ext uri="{BB962C8B-B14F-4D97-AF65-F5344CB8AC3E}">
        <p14:creationId xmlns:p14="http://schemas.microsoft.com/office/powerpoint/2010/main" val="40695649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Daily Mirror’s priorities in the 70’s were clearly football first!, with world affairs bring up the rear (the trivial matter of a nuclear arms deal between the US and the USSR, bottom right). Harold comes in between!</a:t>
            </a:r>
          </a:p>
        </p:txBody>
      </p:sp>
      <p:sp>
        <p:nvSpPr>
          <p:cNvPr id="4" name="Slide Number Placeholder 3"/>
          <p:cNvSpPr>
            <a:spLocks noGrp="1"/>
          </p:cNvSpPr>
          <p:nvPr>
            <p:ph type="sldNum" sz="quarter" idx="5"/>
          </p:nvPr>
        </p:nvSpPr>
        <p:spPr/>
        <p:txBody>
          <a:bodyPr/>
          <a:lstStyle/>
          <a:p>
            <a:fld id="{D1040416-6BF6-5F48-9A7C-EBE8FE5A7B3C}" type="slidenum">
              <a:rPr lang="en-US" smtClean="0"/>
              <a:t>18</a:t>
            </a:fld>
            <a:endParaRPr lang="en-US"/>
          </a:p>
        </p:txBody>
      </p:sp>
    </p:spTree>
    <p:extLst>
      <p:ext uri="{BB962C8B-B14F-4D97-AF65-F5344CB8AC3E}">
        <p14:creationId xmlns:p14="http://schemas.microsoft.com/office/powerpoint/2010/main" val="3013446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Express &amp; Star is a Midlands newspaper, so it’s unclear why they were carrying a story about a Devon inventor…</a:t>
            </a:r>
          </a:p>
        </p:txBody>
      </p:sp>
      <p:sp>
        <p:nvSpPr>
          <p:cNvPr id="4" name="Slide Number Placeholder 3"/>
          <p:cNvSpPr>
            <a:spLocks noGrp="1"/>
          </p:cNvSpPr>
          <p:nvPr>
            <p:ph type="sldNum" sz="quarter" idx="5"/>
          </p:nvPr>
        </p:nvSpPr>
        <p:spPr/>
        <p:txBody>
          <a:bodyPr/>
          <a:lstStyle/>
          <a:p>
            <a:fld id="{D1040416-6BF6-5F48-9A7C-EBE8FE5A7B3C}" type="slidenum">
              <a:rPr lang="en-US" smtClean="0"/>
              <a:t>19</a:t>
            </a:fld>
            <a:endParaRPr lang="en-US"/>
          </a:p>
        </p:txBody>
      </p:sp>
    </p:spTree>
    <p:extLst>
      <p:ext uri="{BB962C8B-B14F-4D97-AF65-F5344CB8AC3E}">
        <p14:creationId xmlns:p14="http://schemas.microsoft.com/office/powerpoint/2010/main" val="32846891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seems like a diversion, but it is integral to the presentation – this and the next two slides explain how I came to discover Harold Bate and the unique connection that I have with him. This is an animated slide, which is a bit confusing if you’re not clicking through the presentation…!</a:t>
            </a:r>
          </a:p>
        </p:txBody>
      </p:sp>
      <p:sp>
        <p:nvSpPr>
          <p:cNvPr id="4" name="Slide Number Placeholder 3"/>
          <p:cNvSpPr>
            <a:spLocks noGrp="1"/>
          </p:cNvSpPr>
          <p:nvPr>
            <p:ph type="sldNum" sz="quarter" idx="5"/>
          </p:nvPr>
        </p:nvSpPr>
        <p:spPr/>
        <p:txBody>
          <a:bodyPr/>
          <a:lstStyle/>
          <a:p>
            <a:fld id="{D1040416-6BF6-5F48-9A7C-EBE8FE5A7B3C}" type="slidenum">
              <a:rPr lang="en-US" smtClean="0"/>
              <a:t>2</a:t>
            </a:fld>
            <a:endParaRPr lang="en-US"/>
          </a:p>
        </p:txBody>
      </p:sp>
    </p:spTree>
    <p:extLst>
      <p:ext uri="{BB962C8B-B14F-4D97-AF65-F5344CB8AC3E}">
        <p14:creationId xmlns:p14="http://schemas.microsoft.com/office/powerpoint/2010/main" val="1886545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the oil crisis in full swing, stories about alternative fuels were popular. It’s significant, I think, that Harold was the “best known” of several inventors working on methane according to a national newspaper.</a:t>
            </a:r>
          </a:p>
        </p:txBody>
      </p:sp>
      <p:sp>
        <p:nvSpPr>
          <p:cNvPr id="4" name="Slide Number Placeholder 3"/>
          <p:cNvSpPr>
            <a:spLocks noGrp="1"/>
          </p:cNvSpPr>
          <p:nvPr>
            <p:ph type="sldNum" sz="quarter" idx="5"/>
          </p:nvPr>
        </p:nvSpPr>
        <p:spPr/>
        <p:txBody>
          <a:bodyPr/>
          <a:lstStyle/>
          <a:p>
            <a:fld id="{D1040416-6BF6-5F48-9A7C-EBE8FE5A7B3C}" type="slidenum">
              <a:rPr lang="en-US" smtClean="0"/>
              <a:t>20</a:t>
            </a:fld>
            <a:endParaRPr lang="en-US"/>
          </a:p>
        </p:txBody>
      </p:sp>
    </p:spTree>
    <p:extLst>
      <p:ext uri="{BB962C8B-B14F-4D97-AF65-F5344CB8AC3E}">
        <p14:creationId xmlns:p14="http://schemas.microsoft.com/office/powerpoint/2010/main" val="861231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latest photo of Harold Bate promoting his converter. This is a press agency photo – it’s not clear whether it appeared in any publications.</a:t>
            </a:r>
          </a:p>
        </p:txBody>
      </p:sp>
      <p:sp>
        <p:nvSpPr>
          <p:cNvPr id="4" name="Slide Number Placeholder 3"/>
          <p:cNvSpPr>
            <a:spLocks noGrp="1"/>
          </p:cNvSpPr>
          <p:nvPr>
            <p:ph type="sldNum" sz="quarter" idx="5"/>
          </p:nvPr>
        </p:nvSpPr>
        <p:spPr/>
        <p:txBody>
          <a:bodyPr/>
          <a:lstStyle/>
          <a:p>
            <a:fld id="{D1040416-6BF6-5F48-9A7C-EBE8FE5A7B3C}" type="slidenum">
              <a:rPr lang="en-US" smtClean="0"/>
              <a:t>21</a:t>
            </a:fld>
            <a:endParaRPr lang="en-US"/>
          </a:p>
        </p:txBody>
      </p:sp>
    </p:spTree>
    <p:extLst>
      <p:ext uri="{BB962C8B-B14F-4D97-AF65-F5344CB8AC3E}">
        <p14:creationId xmlns:p14="http://schemas.microsoft.com/office/powerpoint/2010/main" val="234957880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Harold describes his plan to involve his bank manager in the handling of overseas business enquiries…</a:t>
            </a:r>
          </a:p>
        </p:txBody>
      </p:sp>
      <p:sp>
        <p:nvSpPr>
          <p:cNvPr id="4" name="Slide Number Placeholder 3"/>
          <p:cNvSpPr>
            <a:spLocks noGrp="1"/>
          </p:cNvSpPr>
          <p:nvPr>
            <p:ph type="sldNum" sz="quarter" idx="5"/>
          </p:nvPr>
        </p:nvSpPr>
        <p:spPr/>
        <p:txBody>
          <a:bodyPr/>
          <a:lstStyle/>
          <a:p>
            <a:fld id="{D1040416-6BF6-5F48-9A7C-EBE8FE5A7B3C}" type="slidenum">
              <a:rPr lang="en-US" smtClean="0"/>
              <a:t>23</a:t>
            </a:fld>
            <a:endParaRPr lang="en-US"/>
          </a:p>
        </p:txBody>
      </p:sp>
    </p:spTree>
    <p:extLst>
      <p:ext uri="{BB962C8B-B14F-4D97-AF65-F5344CB8AC3E}">
        <p14:creationId xmlns:p14="http://schemas.microsoft.com/office/powerpoint/2010/main" val="9926490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Whilst we all admire Captain Mainwaring’s patriotic desire to deal effectively with a certain foreigner, his alter ego as a provincial Bank Manager might not be quite so competent…</a:t>
            </a:r>
          </a:p>
        </p:txBody>
      </p:sp>
      <p:sp>
        <p:nvSpPr>
          <p:cNvPr id="4" name="Slide Number Placeholder 3"/>
          <p:cNvSpPr>
            <a:spLocks noGrp="1"/>
          </p:cNvSpPr>
          <p:nvPr>
            <p:ph type="sldNum" sz="quarter" idx="5"/>
          </p:nvPr>
        </p:nvSpPr>
        <p:spPr/>
        <p:txBody>
          <a:bodyPr/>
          <a:lstStyle/>
          <a:p>
            <a:fld id="{D1040416-6BF6-5F48-9A7C-EBE8FE5A7B3C}" type="slidenum">
              <a:rPr lang="en-US" smtClean="0"/>
              <a:t>24</a:t>
            </a:fld>
            <a:endParaRPr lang="en-US"/>
          </a:p>
        </p:txBody>
      </p:sp>
    </p:spTree>
    <p:extLst>
      <p:ext uri="{BB962C8B-B14F-4D97-AF65-F5344CB8AC3E}">
        <p14:creationId xmlns:p14="http://schemas.microsoft.com/office/powerpoint/2010/main" val="10747507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story indicates that all was not well in 1974 – having formed a commercial enterprise to sell converters to the general public, it seems that manufacturing design compromises may have led to problems which eventually alienated Harold.</a:t>
            </a:r>
          </a:p>
        </p:txBody>
      </p:sp>
      <p:sp>
        <p:nvSpPr>
          <p:cNvPr id="4" name="Slide Number Placeholder 3"/>
          <p:cNvSpPr>
            <a:spLocks noGrp="1"/>
          </p:cNvSpPr>
          <p:nvPr>
            <p:ph type="sldNum" sz="quarter" idx="5"/>
          </p:nvPr>
        </p:nvSpPr>
        <p:spPr/>
        <p:txBody>
          <a:bodyPr/>
          <a:lstStyle/>
          <a:p>
            <a:fld id="{D1040416-6BF6-5F48-9A7C-EBE8FE5A7B3C}" type="slidenum">
              <a:rPr lang="en-US" smtClean="0"/>
              <a:t>25</a:t>
            </a:fld>
            <a:endParaRPr lang="en-US"/>
          </a:p>
        </p:txBody>
      </p:sp>
    </p:spTree>
    <p:extLst>
      <p:ext uri="{BB962C8B-B14F-4D97-AF65-F5344CB8AC3E}">
        <p14:creationId xmlns:p14="http://schemas.microsoft.com/office/powerpoint/2010/main" val="4029656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review is not altogether complimentary, but I’d disagree with the conclusion that the Autogas converter was not practical. It needs some further supporting equipment by the look of it, but the idea was sound enough.</a:t>
            </a:r>
          </a:p>
        </p:txBody>
      </p:sp>
      <p:sp>
        <p:nvSpPr>
          <p:cNvPr id="4" name="Slide Number Placeholder 3"/>
          <p:cNvSpPr>
            <a:spLocks noGrp="1"/>
          </p:cNvSpPr>
          <p:nvPr>
            <p:ph type="sldNum" sz="quarter" idx="5"/>
          </p:nvPr>
        </p:nvSpPr>
        <p:spPr/>
        <p:txBody>
          <a:bodyPr/>
          <a:lstStyle/>
          <a:p>
            <a:fld id="{D1040416-6BF6-5F48-9A7C-EBE8FE5A7B3C}" type="slidenum">
              <a:rPr lang="en-US" smtClean="0"/>
              <a:t>26</a:t>
            </a:fld>
            <a:endParaRPr lang="en-US"/>
          </a:p>
        </p:txBody>
      </p:sp>
    </p:spTree>
    <p:extLst>
      <p:ext uri="{BB962C8B-B14F-4D97-AF65-F5344CB8AC3E}">
        <p14:creationId xmlns:p14="http://schemas.microsoft.com/office/powerpoint/2010/main" val="40599864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Harold Bate is still remembered as a pioneer in methane energy circles, but the impracticality of generating your own methane is acknowledged as his nemesis.</a:t>
            </a:r>
          </a:p>
        </p:txBody>
      </p:sp>
      <p:sp>
        <p:nvSpPr>
          <p:cNvPr id="4" name="Slide Number Placeholder 3"/>
          <p:cNvSpPr>
            <a:spLocks noGrp="1"/>
          </p:cNvSpPr>
          <p:nvPr>
            <p:ph type="sldNum" sz="quarter" idx="5"/>
          </p:nvPr>
        </p:nvSpPr>
        <p:spPr/>
        <p:txBody>
          <a:bodyPr/>
          <a:lstStyle/>
          <a:p>
            <a:fld id="{D1040416-6BF6-5F48-9A7C-EBE8FE5A7B3C}" type="slidenum">
              <a:rPr lang="en-US" smtClean="0"/>
              <a:t>28</a:t>
            </a:fld>
            <a:endParaRPr lang="en-US"/>
          </a:p>
        </p:txBody>
      </p:sp>
    </p:spTree>
    <p:extLst>
      <p:ext uri="{BB962C8B-B14F-4D97-AF65-F5344CB8AC3E}">
        <p14:creationId xmlns:p14="http://schemas.microsoft.com/office/powerpoint/2010/main" val="24069264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first part of this BBC Ideas video repeats some footage from the Jack Pizzey Nationwide segment (I cut it out of the presentation), but the second half makes a good case for methane as an alternative fuel and acknowledges Harold Bate’s part in it.</a:t>
            </a:r>
          </a:p>
        </p:txBody>
      </p:sp>
      <p:sp>
        <p:nvSpPr>
          <p:cNvPr id="4" name="Slide Number Placeholder 3"/>
          <p:cNvSpPr>
            <a:spLocks noGrp="1"/>
          </p:cNvSpPr>
          <p:nvPr>
            <p:ph type="sldNum" sz="quarter" idx="5"/>
          </p:nvPr>
        </p:nvSpPr>
        <p:spPr/>
        <p:txBody>
          <a:bodyPr/>
          <a:lstStyle/>
          <a:p>
            <a:fld id="{D1040416-6BF6-5F48-9A7C-EBE8FE5A7B3C}" type="slidenum">
              <a:rPr lang="en-US" smtClean="0"/>
              <a:t>29</a:t>
            </a:fld>
            <a:endParaRPr lang="en-US"/>
          </a:p>
        </p:txBody>
      </p:sp>
    </p:spTree>
    <p:extLst>
      <p:ext uri="{BB962C8B-B14F-4D97-AF65-F5344CB8AC3E}">
        <p14:creationId xmlns:p14="http://schemas.microsoft.com/office/powerpoint/2010/main" val="5793411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highlighted sections are the key points of this letter to The Times – 100 billion </a:t>
            </a:r>
            <a:r>
              <a:rPr lang="en-US" dirty="0" err="1"/>
              <a:t>tonnes</a:t>
            </a:r>
            <a:r>
              <a:rPr lang="en-US" dirty="0"/>
              <a:t> is an awful lot of waste (all of which is a source of atmospheric methane – a powerful greenhouse gas). </a:t>
            </a:r>
            <a:r>
              <a:rPr lang="en-US" dirty="0" err="1"/>
              <a:t>Mr</a:t>
            </a:r>
            <a:r>
              <a:rPr lang="en-US" dirty="0"/>
              <a:t> Newman makes the point that the technology exists but that only Government can make it work on the scale required to make a difference.</a:t>
            </a:r>
          </a:p>
        </p:txBody>
      </p:sp>
      <p:sp>
        <p:nvSpPr>
          <p:cNvPr id="4" name="Slide Number Placeholder 3"/>
          <p:cNvSpPr>
            <a:spLocks noGrp="1"/>
          </p:cNvSpPr>
          <p:nvPr>
            <p:ph type="sldNum" sz="quarter" idx="5"/>
          </p:nvPr>
        </p:nvSpPr>
        <p:spPr/>
        <p:txBody>
          <a:bodyPr/>
          <a:lstStyle/>
          <a:p>
            <a:fld id="{D1040416-6BF6-5F48-9A7C-EBE8FE5A7B3C}" type="slidenum">
              <a:rPr lang="en-US" smtClean="0"/>
              <a:t>31</a:t>
            </a:fld>
            <a:endParaRPr lang="en-US"/>
          </a:p>
        </p:txBody>
      </p:sp>
    </p:spTree>
    <p:extLst>
      <p:ext uri="{BB962C8B-B14F-4D97-AF65-F5344CB8AC3E}">
        <p14:creationId xmlns:p14="http://schemas.microsoft.com/office/powerpoint/2010/main" val="785595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climate change we were mainly worried about the pollutants released into the atmosphere from burning “dirty” fossil fuels such as oil and coal, and their effect on human health as well as the health of the global ecosystem. Sustainability is the modern term, but Harold Bate fundamentally understood that our energy needed to be renewable, and that we couldn’t rely on fossil fuels for ever. However, he didn’t just voice it, he set about demonstrating it.</a:t>
            </a:r>
          </a:p>
          <a:p>
            <a:endParaRPr lang="en-US" dirty="0"/>
          </a:p>
          <a:p>
            <a:r>
              <a:rPr lang="en-US" dirty="0"/>
              <a:t>But as ever we were reliant on politicians to do the right thing, but that seldom concurs with their own priorities.</a:t>
            </a:r>
          </a:p>
        </p:txBody>
      </p:sp>
      <p:sp>
        <p:nvSpPr>
          <p:cNvPr id="4" name="Slide Number Placeholder 3"/>
          <p:cNvSpPr>
            <a:spLocks noGrp="1"/>
          </p:cNvSpPr>
          <p:nvPr>
            <p:ph type="sldNum" sz="quarter" idx="5"/>
          </p:nvPr>
        </p:nvSpPr>
        <p:spPr/>
        <p:txBody>
          <a:bodyPr/>
          <a:lstStyle/>
          <a:p>
            <a:fld id="{D1040416-6BF6-5F48-9A7C-EBE8FE5A7B3C}" type="slidenum">
              <a:rPr lang="en-US" smtClean="0"/>
              <a:t>32</a:t>
            </a:fld>
            <a:endParaRPr lang="en-US"/>
          </a:p>
        </p:txBody>
      </p:sp>
    </p:spTree>
    <p:extLst>
      <p:ext uri="{BB962C8B-B14F-4D97-AF65-F5344CB8AC3E}">
        <p14:creationId xmlns:p14="http://schemas.microsoft.com/office/powerpoint/2010/main" val="10565587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040416-6BF6-5F48-9A7C-EBE8FE5A7B3C}" type="slidenum">
              <a:rPr lang="en-US" smtClean="0"/>
              <a:t>3</a:t>
            </a:fld>
            <a:endParaRPr lang="en-US"/>
          </a:p>
        </p:txBody>
      </p:sp>
    </p:spTree>
    <p:extLst>
      <p:ext uri="{BB962C8B-B14F-4D97-AF65-F5344CB8AC3E}">
        <p14:creationId xmlns:p14="http://schemas.microsoft.com/office/powerpoint/2010/main" val="8163781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 vote is for ‘inspirational’, but maybe I’m biased…</a:t>
            </a:r>
          </a:p>
        </p:txBody>
      </p:sp>
      <p:sp>
        <p:nvSpPr>
          <p:cNvPr id="4" name="Slide Number Placeholder 3"/>
          <p:cNvSpPr>
            <a:spLocks noGrp="1"/>
          </p:cNvSpPr>
          <p:nvPr>
            <p:ph type="sldNum" sz="quarter" idx="5"/>
          </p:nvPr>
        </p:nvSpPr>
        <p:spPr/>
        <p:txBody>
          <a:bodyPr/>
          <a:lstStyle/>
          <a:p>
            <a:fld id="{D1040416-6BF6-5F48-9A7C-EBE8FE5A7B3C}" type="slidenum">
              <a:rPr lang="en-US" smtClean="0"/>
              <a:t>33</a:t>
            </a:fld>
            <a:endParaRPr lang="en-US"/>
          </a:p>
        </p:txBody>
      </p:sp>
    </p:spTree>
    <p:extLst>
      <p:ext uri="{BB962C8B-B14F-4D97-AF65-F5344CB8AC3E}">
        <p14:creationId xmlns:p14="http://schemas.microsoft.com/office/powerpoint/2010/main" val="2713144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not a historian, I’m a software engineer. A “proper” historian will know where to look for more information to backfill this story, including what happened to Harold in later life and what became of his demonstration equipment, converters, etc.</a:t>
            </a:r>
          </a:p>
        </p:txBody>
      </p:sp>
      <p:sp>
        <p:nvSpPr>
          <p:cNvPr id="4" name="Slide Number Placeholder 3"/>
          <p:cNvSpPr>
            <a:spLocks noGrp="1"/>
          </p:cNvSpPr>
          <p:nvPr>
            <p:ph type="sldNum" sz="quarter" idx="5"/>
          </p:nvPr>
        </p:nvSpPr>
        <p:spPr/>
        <p:txBody>
          <a:bodyPr/>
          <a:lstStyle/>
          <a:p>
            <a:fld id="{D1040416-6BF6-5F48-9A7C-EBE8FE5A7B3C}" type="slidenum">
              <a:rPr lang="en-US" smtClean="0"/>
              <a:t>35</a:t>
            </a:fld>
            <a:endParaRPr lang="en-US"/>
          </a:p>
        </p:txBody>
      </p:sp>
    </p:spTree>
    <p:extLst>
      <p:ext uri="{BB962C8B-B14F-4D97-AF65-F5344CB8AC3E}">
        <p14:creationId xmlns:p14="http://schemas.microsoft.com/office/powerpoint/2010/main" val="250301786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the BBC reproduced Jack Pizzey’s Nationwide interview for “On This Day” (a look back at what the BBC were reporting 50 years ago that day) in September 2021 they got more than 500 comments. These are a selection of the more interesting, controversial, articulate and amusing ones. More than a few commenters made the link with “Doc” Brown from Back to the Future! I think it’s the hair, and the eccentricity </a:t>
            </a:r>
            <a:r>
              <a:rPr lang="en-US"/>
              <a:t>of course </a:t>
            </a:r>
            <a:r>
              <a:rPr lang="en-US">
                <a:sym typeface="Wingdings" pitchFamily="2" charset="2"/>
              </a:rPr>
              <a:t></a:t>
            </a:r>
            <a:endParaRPr lang="en-US" dirty="0"/>
          </a:p>
        </p:txBody>
      </p:sp>
      <p:sp>
        <p:nvSpPr>
          <p:cNvPr id="4" name="Slide Number Placeholder 3"/>
          <p:cNvSpPr>
            <a:spLocks noGrp="1"/>
          </p:cNvSpPr>
          <p:nvPr>
            <p:ph type="sldNum" sz="quarter" idx="5"/>
          </p:nvPr>
        </p:nvSpPr>
        <p:spPr/>
        <p:txBody>
          <a:bodyPr/>
          <a:lstStyle/>
          <a:p>
            <a:fld id="{D1040416-6BF6-5F48-9A7C-EBE8FE5A7B3C}" type="slidenum">
              <a:rPr lang="en-US" smtClean="0"/>
              <a:t>36</a:t>
            </a:fld>
            <a:endParaRPr lang="en-US"/>
          </a:p>
        </p:txBody>
      </p:sp>
    </p:spTree>
    <p:extLst>
      <p:ext uri="{BB962C8B-B14F-4D97-AF65-F5344CB8AC3E}">
        <p14:creationId xmlns:p14="http://schemas.microsoft.com/office/powerpoint/2010/main" val="8284936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letter, in a 1970’s US environmental magazine, was the first inkling I had of the connection between the house I was about to buy, and Harold Bate, and I immediately turned my attention to researching him.</a:t>
            </a:r>
          </a:p>
        </p:txBody>
      </p:sp>
      <p:sp>
        <p:nvSpPr>
          <p:cNvPr id="4" name="Slide Number Placeholder 3"/>
          <p:cNvSpPr>
            <a:spLocks noGrp="1"/>
          </p:cNvSpPr>
          <p:nvPr>
            <p:ph type="sldNum" sz="quarter" idx="5"/>
          </p:nvPr>
        </p:nvSpPr>
        <p:spPr/>
        <p:txBody>
          <a:bodyPr/>
          <a:lstStyle/>
          <a:p>
            <a:fld id="{D1040416-6BF6-5F48-9A7C-EBE8FE5A7B3C}" type="slidenum">
              <a:rPr lang="en-US" smtClean="0"/>
              <a:t>4</a:t>
            </a:fld>
            <a:endParaRPr lang="en-US"/>
          </a:p>
        </p:txBody>
      </p:sp>
    </p:spTree>
    <p:extLst>
      <p:ext uri="{BB962C8B-B14F-4D97-AF65-F5344CB8AC3E}">
        <p14:creationId xmlns:p14="http://schemas.microsoft.com/office/powerpoint/2010/main" val="2994480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can’t do any better at introducing Harold Bate than the BBC did in this short segment from BBC Nationwide, 1971.</a:t>
            </a:r>
          </a:p>
        </p:txBody>
      </p:sp>
      <p:sp>
        <p:nvSpPr>
          <p:cNvPr id="4" name="Slide Number Placeholder 3"/>
          <p:cNvSpPr>
            <a:spLocks noGrp="1"/>
          </p:cNvSpPr>
          <p:nvPr>
            <p:ph type="sldNum" sz="quarter" idx="5"/>
          </p:nvPr>
        </p:nvSpPr>
        <p:spPr/>
        <p:txBody>
          <a:bodyPr/>
          <a:lstStyle/>
          <a:p>
            <a:fld id="{D1040416-6BF6-5F48-9A7C-EBE8FE5A7B3C}" type="slidenum">
              <a:rPr lang="en-US" smtClean="0"/>
              <a:t>5</a:t>
            </a:fld>
            <a:endParaRPr lang="en-US"/>
          </a:p>
        </p:txBody>
      </p:sp>
    </p:spTree>
    <p:extLst>
      <p:ext uri="{BB962C8B-B14F-4D97-AF65-F5344CB8AC3E}">
        <p14:creationId xmlns:p14="http://schemas.microsoft.com/office/powerpoint/2010/main" val="1582593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key chronology leading up to his purchase of Penny Rowden. The loss of a leg would have dampened anyone’s enthusiasm for life, but clearly not Harold Bate! (A taxi driver!?!)</a:t>
            </a:r>
          </a:p>
        </p:txBody>
      </p:sp>
      <p:sp>
        <p:nvSpPr>
          <p:cNvPr id="4" name="Slide Number Placeholder 3"/>
          <p:cNvSpPr>
            <a:spLocks noGrp="1"/>
          </p:cNvSpPr>
          <p:nvPr>
            <p:ph type="sldNum" sz="quarter" idx="5"/>
          </p:nvPr>
        </p:nvSpPr>
        <p:spPr/>
        <p:txBody>
          <a:bodyPr/>
          <a:lstStyle/>
          <a:p>
            <a:fld id="{D1040416-6BF6-5F48-9A7C-EBE8FE5A7B3C}" type="slidenum">
              <a:rPr lang="en-US" smtClean="0"/>
              <a:t>6</a:t>
            </a:fld>
            <a:endParaRPr lang="en-US"/>
          </a:p>
        </p:txBody>
      </p:sp>
    </p:spTree>
    <p:extLst>
      <p:ext uri="{BB962C8B-B14F-4D97-AF65-F5344CB8AC3E}">
        <p14:creationId xmlns:p14="http://schemas.microsoft.com/office/powerpoint/2010/main" val="2526107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nice summary of Harold Bate’s position in the history of renewable energy…</a:t>
            </a:r>
          </a:p>
        </p:txBody>
      </p:sp>
      <p:sp>
        <p:nvSpPr>
          <p:cNvPr id="4" name="Slide Number Placeholder 3"/>
          <p:cNvSpPr>
            <a:spLocks noGrp="1"/>
          </p:cNvSpPr>
          <p:nvPr>
            <p:ph type="sldNum" sz="quarter" idx="5"/>
          </p:nvPr>
        </p:nvSpPr>
        <p:spPr/>
        <p:txBody>
          <a:bodyPr/>
          <a:lstStyle/>
          <a:p>
            <a:fld id="{D1040416-6BF6-5F48-9A7C-EBE8FE5A7B3C}" type="slidenum">
              <a:rPr lang="en-US" smtClean="0"/>
              <a:t>7</a:t>
            </a:fld>
            <a:endParaRPr lang="en-US"/>
          </a:p>
        </p:txBody>
      </p:sp>
    </p:spTree>
    <p:extLst>
      <p:ext uri="{BB962C8B-B14F-4D97-AF65-F5344CB8AC3E}">
        <p14:creationId xmlns:p14="http://schemas.microsoft.com/office/powerpoint/2010/main" val="2109197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film, which is freely available to view on the web, documents Harold Bate’s efforts with methane generation from manure and his </a:t>
            </a:r>
            <a:r>
              <a:rPr lang="en-US" dirty="0" err="1"/>
              <a:t>carburettor</a:t>
            </a:r>
            <a:r>
              <a:rPr lang="en-US" dirty="0"/>
              <a:t> adaptor, as well as one of his more outlandish inventions – the gravity-powered bicycle!</a:t>
            </a:r>
          </a:p>
        </p:txBody>
      </p:sp>
      <p:sp>
        <p:nvSpPr>
          <p:cNvPr id="4" name="Slide Number Placeholder 3"/>
          <p:cNvSpPr>
            <a:spLocks noGrp="1"/>
          </p:cNvSpPr>
          <p:nvPr>
            <p:ph type="sldNum" sz="quarter" idx="5"/>
          </p:nvPr>
        </p:nvSpPr>
        <p:spPr/>
        <p:txBody>
          <a:bodyPr/>
          <a:lstStyle/>
          <a:p>
            <a:fld id="{D1040416-6BF6-5F48-9A7C-EBE8FE5A7B3C}" type="slidenum">
              <a:rPr lang="en-US" smtClean="0"/>
              <a:t>8</a:t>
            </a:fld>
            <a:endParaRPr lang="en-US"/>
          </a:p>
        </p:txBody>
      </p:sp>
    </p:spTree>
    <p:extLst>
      <p:ext uri="{BB962C8B-B14F-4D97-AF65-F5344CB8AC3E}">
        <p14:creationId xmlns:p14="http://schemas.microsoft.com/office/powerpoint/2010/main" val="35269631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Harold Bate’s recipe and production process for methane. He kept chickens of course, and had access to pig manure at </a:t>
            </a:r>
            <a:r>
              <a:rPr lang="en-US" dirty="0" err="1"/>
              <a:t>Blackdown</a:t>
            </a:r>
            <a:r>
              <a:rPr lang="en-US" dirty="0"/>
              <a:t> Farm, across the lane from Penny Rowden.</a:t>
            </a:r>
          </a:p>
        </p:txBody>
      </p:sp>
      <p:sp>
        <p:nvSpPr>
          <p:cNvPr id="4" name="Slide Number Placeholder 3"/>
          <p:cNvSpPr>
            <a:spLocks noGrp="1"/>
          </p:cNvSpPr>
          <p:nvPr>
            <p:ph type="sldNum" sz="quarter" idx="5"/>
          </p:nvPr>
        </p:nvSpPr>
        <p:spPr/>
        <p:txBody>
          <a:bodyPr/>
          <a:lstStyle/>
          <a:p>
            <a:fld id="{D1040416-6BF6-5F48-9A7C-EBE8FE5A7B3C}" type="slidenum">
              <a:rPr lang="en-US" smtClean="0"/>
              <a:t>9</a:t>
            </a:fld>
            <a:endParaRPr lang="en-US"/>
          </a:p>
        </p:txBody>
      </p:sp>
    </p:spTree>
    <p:extLst>
      <p:ext uri="{BB962C8B-B14F-4D97-AF65-F5344CB8AC3E}">
        <p14:creationId xmlns:p14="http://schemas.microsoft.com/office/powerpoint/2010/main" val="4114900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07178B-4A30-424A-81CE-E1BCB3D49787}"/>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007694F6-5EA1-1043-B58A-EBE8DD5999A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BFFA7A5-BD7C-4542-88BA-BB2639617DC3}"/>
              </a:ext>
            </a:extLst>
          </p:cNvPr>
          <p:cNvSpPr>
            <a:spLocks noGrp="1"/>
          </p:cNvSpPr>
          <p:nvPr>
            <p:ph type="dt" sz="half" idx="10"/>
          </p:nvPr>
        </p:nvSpPr>
        <p:spPr/>
        <p:txBody>
          <a:bodyPr/>
          <a:lstStyle/>
          <a:p>
            <a:fld id="{C29214C8-5A65-FB4B-BCD4-BA24DC3BE138}" type="datetimeFigureOut">
              <a:rPr lang="en-US" smtClean="0"/>
              <a:t>1/13/23</a:t>
            </a:fld>
            <a:endParaRPr lang="en-US"/>
          </a:p>
        </p:txBody>
      </p:sp>
      <p:sp>
        <p:nvSpPr>
          <p:cNvPr id="5" name="Footer Placeholder 4">
            <a:extLst>
              <a:ext uri="{FF2B5EF4-FFF2-40B4-BE49-F238E27FC236}">
                <a16:creationId xmlns:a16="http://schemas.microsoft.com/office/drawing/2014/main" id="{1B99F82C-133B-1E40-910A-FED00CDBA3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D75F9-1A0E-394E-8859-CBC5910B7B11}"/>
              </a:ext>
            </a:extLst>
          </p:cNvPr>
          <p:cNvSpPr>
            <a:spLocks noGrp="1"/>
          </p:cNvSpPr>
          <p:nvPr>
            <p:ph type="sldNum" sz="quarter" idx="12"/>
          </p:nvPr>
        </p:nvSpPr>
        <p:spPr/>
        <p:txBody>
          <a:bodyPr/>
          <a:lstStyle/>
          <a:p>
            <a:fld id="{50D81801-6390-8349-8522-1001FCAF9940}" type="slidenum">
              <a:rPr lang="en-US" smtClean="0"/>
              <a:t>‹#›</a:t>
            </a:fld>
            <a:endParaRPr lang="en-US"/>
          </a:p>
        </p:txBody>
      </p:sp>
    </p:spTree>
    <p:extLst>
      <p:ext uri="{BB962C8B-B14F-4D97-AF65-F5344CB8AC3E}">
        <p14:creationId xmlns:p14="http://schemas.microsoft.com/office/powerpoint/2010/main" val="36092904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B2187-17F5-1048-88B3-5213E8596EF0}"/>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F54F8B-2C7D-F04F-AE4B-B654DE436E63}"/>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5C01D59-FC07-DB4C-945D-8AF35BA306A5}"/>
              </a:ext>
            </a:extLst>
          </p:cNvPr>
          <p:cNvSpPr>
            <a:spLocks noGrp="1"/>
          </p:cNvSpPr>
          <p:nvPr>
            <p:ph type="dt" sz="half" idx="10"/>
          </p:nvPr>
        </p:nvSpPr>
        <p:spPr/>
        <p:txBody>
          <a:bodyPr/>
          <a:lstStyle/>
          <a:p>
            <a:fld id="{C29214C8-5A65-FB4B-BCD4-BA24DC3BE138}" type="datetimeFigureOut">
              <a:rPr lang="en-US" smtClean="0"/>
              <a:t>1/13/23</a:t>
            </a:fld>
            <a:endParaRPr lang="en-US"/>
          </a:p>
        </p:txBody>
      </p:sp>
      <p:sp>
        <p:nvSpPr>
          <p:cNvPr id="5" name="Footer Placeholder 4">
            <a:extLst>
              <a:ext uri="{FF2B5EF4-FFF2-40B4-BE49-F238E27FC236}">
                <a16:creationId xmlns:a16="http://schemas.microsoft.com/office/drawing/2014/main" id="{A4FFEA34-3064-4546-B9D1-000A251470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192C917-59D4-524F-A98F-3B671126C966}"/>
              </a:ext>
            </a:extLst>
          </p:cNvPr>
          <p:cNvSpPr>
            <a:spLocks noGrp="1"/>
          </p:cNvSpPr>
          <p:nvPr>
            <p:ph type="sldNum" sz="quarter" idx="12"/>
          </p:nvPr>
        </p:nvSpPr>
        <p:spPr/>
        <p:txBody>
          <a:bodyPr/>
          <a:lstStyle/>
          <a:p>
            <a:fld id="{50D81801-6390-8349-8522-1001FCAF9940}" type="slidenum">
              <a:rPr lang="en-US" smtClean="0"/>
              <a:t>‹#›</a:t>
            </a:fld>
            <a:endParaRPr lang="en-US"/>
          </a:p>
        </p:txBody>
      </p:sp>
    </p:spTree>
    <p:extLst>
      <p:ext uri="{BB962C8B-B14F-4D97-AF65-F5344CB8AC3E}">
        <p14:creationId xmlns:p14="http://schemas.microsoft.com/office/powerpoint/2010/main" val="2527796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9A57F9-0DEE-C046-8C2A-409E99992677}"/>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FF1DFEF-D20B-8843-990A-B5D28408E5FB}"/>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C75CD4D-B4AB-714B-9E10-6E65F76C69B2}"/>
              </a:ext>
            </a:extLst>
          </p:cNvPr>
          <p:cNvSpPr>
            <a:spLocks noGrp="1"/>
          </p:cNvSpPr>
          <p:nvPr>
            <p:ph type="dt" sz="half" idx="10"/>
          </p:nvPr>
        </p:nvSpPr>
        <p:spPr/>
        <p:txBody>
          <a:bodyPr/>
          <a:lstStyle/>
          <a:p>
            <a:fld id="{C29214C8-5A65-FB4B-BCD4-BA24DC3BE138}" type="datetimeFigureOut">
              <a:rPr lang="en-US" smtClean="0"/>
              <a:t>1/13/23</a:t>
            </a:fld>
            <a:endParaRPr lang="en-US"/>
          </a:p>
        </p:txBody>
      </p:sp>
      <p:sp>
        <p:nvSpPr>
          <p:cNvPr id="5" name="Footer Placeholder 4">
            <a:extLst>
              <a:ext uri="{FF2B5EF4-FFF2-40B4-BE49-F238E27FC236}">
                <a16:creationId xmlns:a16="http://schemas.microsoft.com/office/drawing/2014/main" id="{0F2A690D-5E7F-2F4A-B288-5BBCD367DCB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9A01CB-BBE9-3A41-BFE0-2B7F4F1DF32C}"/>
              </a:ext>
            </a:extLst>
          </p:cNvPr>
          <p:cNvSpPr>
            <a:spLocks noGrp="1"/>
          </p:cNvSpPr>
          <p:nvPr>
            <p:ph type="sldNum" sz="quarter" idx="12"/>
          </p:nvPr>
        </p:nvSpPr>
        <p:spPr/>
        <p:txBody>
          <a:bodyPr/>
          <a:lstStyle/>
          <a:p>
            <a:fld id="{50D81801-6390-8349-8522-1001FCAF9940}" type="slidenum">
              <a:rPr lang="en-US" smtClean="0"/>
              <a:t>‹#›</a:t>
            </a:fld>
            <a:endParaRPr lang="en-US"/>
          </a:p>
        </p:txBody>
      </p:sp>
    </p:spTree>
    <p:extLst>
      <p:ext uri="{BB962C8B-B14F-4D97-AF65-F5344CB8AC3E}">
        <p14:creationId xmlns:p14="http://schemas.microsoft.com/office/powerpoint/2010/main" val="24161379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095FA-155D-304E-8D08-CA5DD97D91C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5C4223F3-ED43-8046-A334-FC27ADB7094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21CA5CB-7C2C-CC4C-8E8E-384F5F06EC58}"/>
              </a:ext>
            </a:extLst>
          </p:cNvPr>
          <p:cNvSpPr>
            <a:spLocks noGrp="1"/>
          </p:cNvSpPr>
          <p:nvPr>
            <p:ph type="dt" sz="half" idx="10"/>
          </p:nvPr>
        </p:nvSpPr>
        <p:spPr/>
        <p:txBody>
          <a:bodyPr/>
          <a:lstStyle/>
          <a:p>
            <a:fld id="{C29214C8-5A65-FB4B-BCD4-BA24DC3BE138}" type="datetimeFigureOut">
              <a:rPr lang="en-US" smtClean="0"/>
              <a:t>1/13/23</a:t>
            </a:fld>
            <a:endParaRPr lang="en-US"/>
          </a:p>
        </p:txBody>
      </p:sp>
      <p:sp>
        <p:nvSpPr>
          <p:cNvPr id="5" name="Footer Placeholder 4">
            <a:extLst>
              <a:ext uri="{FF2B5EF4-FFF2-40B4-BE49-F238E27FC236}">
                <a16:creationId xmlns:a16="http://schemas.microsoft.com/office/drawing/2014/main" id="{1BCA9ED2-606B-124E-81D7-5FA8C3F3F1C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8D30AC-2539-6C46-85F0-C4E197DF2264}"/>
              </a:ext>
            </a:extLst>
          </p:cNvPr>
          <p:cNvSpPr>
            <a:spLocks noGrp="1"/>
          </p:cNvSpPr>
          <p:nvPr>
            <p:ph type="sldNum" sz="quarter" idx="12"/>
          </p:nvPr>
        </p:nvSpPr>
        <p:spPr/>
        <p:txBody>
          <a:bodyPr/>
          <a:lstStyle/>
          <a:p>
            <a:fld id="{50D81801-6390-8349-8522-1001FCAF9940}" type="slidenum">
              <a:rPr lang="en-US" smtClean="0"/>
              <a:t>‹#›</a:t>
            </a:fld>
            <a:endParaRPr lang="en-US"/>
          </a:p>
        </p:txBody>
      </p:sp>
    </p:spTree>
    <p:extLst>
      <p:ext uri="{BB962C8B-B14F-4D97-AF65-F5344CB8AC3E}">
        <p14:creationId xmlns:p14="http://schemas.microsoft.com/office/powerpoint/2010/main" val="3100774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B1060-F490-084E-AE53-5F18D8359AF7}"/>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2342455C-1EEB-E049-A937-ADFB44E80E9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3C6C1862-459A-5149-91D8-8B230098447A}"/>
              </a:ext>
            </a:extLst>
          </p:cNvPr>
          <p:cNvSpPr>
            <a:spLocks noGrp="1"/>
          </p:cNvSpPr>
          <p:nvPr>
            <p:ph type="dt" sz="half" idx="10"/>
          </p:nvPr>
        </p:nvSpPr>
        <p:spPr/>
        <p:txBody>
          <a:bodyPr/>
          <a:lstStyle/>
          <a:p>
            <a:fld id="{C29214C8-5A65-FB4B-BCD4-BA24DC3BE138}" type="datetimeFigureOut">
              <a:rPr lang="en-US" smtClean="0"/>
              <a:t>1/13/23</a:t>
            </a:fld>
            <a:endParaRPr lang="en-US"/>
          </a:p>
        </p:txBody>
      </p:sp>
      <p:sp>
        <p:nvSpPr>
          <p:cNvPr id="5" name="Footer Placeholder 4">
            <a:extLst>
              <a:ext uri="{FF2B5EF4-FFF2-40B4-BE49-F238E27FC236}">
                <a16:creationId xmlns:a16="http://schemas.microsoft.com/office/drawing/2014/main" id="{50D55E5F-7BD7-784C-A755-992F16ED44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52237CC-4961-3847-AFC8-950EAE9A7051}"/>
              </a:ext>
            </a:extLst>
          </p:cNvPr>
          <p:cNvSpPr>
            <a:spLocks noGrp="1"/>
          </p:cNvSpPr>
          <p:nvPr>
            <p:ph type="sldNum" sz="quarter" idx="12"/>
          </p:nvPr>
        </p:nvSpPr>
        <p:spPr/>
        <p:txBody>
          <a:bodyPr/>
          <a:lstStyle/>
          <a:p>
            <a:fld id="{50D81801-6390-8349-8522-1001FCAF9940}" type="slidenum">
              <a:rPr lang="en-US" smtClean="0"/>
              <a:t>‹#›</a:t>
            </a:fld>
            <a:endParaRPr lang="en-US"/>
          </a:p>
        </p:txBody>
      </p:sp>
    </p:spTree>
    <p:extLst>
      <p:ext uri="{BB962C8B-B14F-4D97-AF65-F5344CB8AC3E}">
        <p14:creationId xmlns:p14="http://schemas.microsoft.com/office/powerpoint/2010/main" val="12275515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1CCF8-2430-9B4E-BAF4-0F0B7137E46B}"/>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3D9E71BD-D7F4-7447-B95E-0523C67BA2EF}"/>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3EDCAC6-033A-6C4F-AD0D-07E04BE7D15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6E80B935-6743-B94E-B9B2-F5985FC20B99}"/>
              </a:ext>
            </a:extLst>
          </p:cNvPr>
          <p:cNvSpPr>
            <a:spLocks noGrp="1"/>
          </p:cNvSpPr>
          <p:nvPr>
            <p:ph type="dt" sz="half" idx="10"/>
          </p:nvPr>
        </p:nvSpPr>
        <p:spPr/>
        <p:txBody>
          <a:bodyPr/>
          <a:lstStyle/>
          <a:p>
            <a:fld id="{C29214C8-5A65-FB4B-BCD4-BA24DC3BE138}" type="datetimeFigureOut">
              <a:rPr lang="en-US" smtClean="0"/>
              <a:t>1/13/23</a:t>
            </a:fld>
            <a:endParaRPr lang="en-US"/>
          </a:p>
        </p:txBody>
      </p:sp>
      <p:sp>
        <p:nvSpPr>
          <p:cNvPr id="6" name="Footer Placeholder 5">
            <a:extLst>
              <a:ext uri="{FF2B5EF4-FFF2-40B4-BE49-F238E27FC236}">
                <a16:creationId xmlns:a16="http://schemas.microsoft.com/office/drawing/2014/main" id="{C6E23B0E-3536-AA45-9C43-9817CEFD46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2870B9-FF22-CF48-8A6C-2C6138DFCC53}"/>
              </a:ext>
            </a:extLst>
          </p:cNvPr>
          <p:cNvSpPr>
            <a:spLocks noGrp="1"/>
          </p:cNvSpPr>
          <p:nvPr>
            <p:ph type="sldNum" sz="quarter" idx="12"/>
          </p:nvPr>
        </p:nvSpPr>
        <p:spPr/>
        <p:txBody>
          <a:bodyPr/>
          <a:lstStyle/>
          <a:p>
            <a:fld id="{50D81801-6390-8349-8522-1001FCAF9940}" type="slidenum">
              <a:rPr lang="en-US" smtClean="0"/>
              <a:t>‹#›</a:t>
            </a:fld>
            <a:endParaRPr lang="en-US"/>
          </a:p>
        </p:txBody>
      </p:sp>
    </p:spTree>
    <p:extLst>
      <p:ext uri="{BB962C8B-B14F-4D97-AF65-F5344CB8AC3E}">
        <p14:creationId xmlns:p14="http://schemas.microsoft.com/office/powerpoint/2010/main" val="3982650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596167-7B72-F34A-B995-00B0D59F1A19}"/>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D638D76F-CD57-C14C-A011-CE58CE0E97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E0D3762-94BA-7341-9F7A-4D49E77EC8D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29773158-B93E-D94E-BAC3-E1328F4EC6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D2F2849D-5B09-404E-B3C0-45BD75F150AA}"/>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93832492-0052-F545-9EFE-F9D2A053C254}"/>
              </a:ext>
            </a:extLst>
          </p:cNvPr>
          <p:cNvSpPr>
            <a:spLocks noGrp="1"/>
          </p:cNvSpPr>
          <p:nvPr>
            <p:ph type="dt" sz="half" idx="10"/>
          </p:nvPr>
        </p:nvSpPr>
        <p:spPr/>
        <p:txBody>
          <a:bodyPr/>
          <a:lstStyle/>
          <a:p>
            <a:fld id="{C29214C8-5A65-FB4B-BCD4-BA24DC3BE138}" type="datetimeFigureOut">
              <a:rPr lang="en-US" smtClean="0"/>
              <a:t>1/13/23</a:t>
            </a:fld>
            <a:endParaRPr lang="en-US"/>
          </a:p>
        </p:txBody>
      </p:sp>
      <p:sp>
        <p:nvSpPr>
          <p:cNvPr id="8" name="Footer Placeholder 7">
            <a:extLst>
              <a:ext uri="{FF2B5EF4-FFF2-40B4-BE49-F238E27FC236}">
                <a16:creationId xmlns:a16="http://schemas.microsoft.com/office/drawing/2014/main" id="{925415D1-7830-9045-8299-D1DDF323B2A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3F6C3F-4C3B-F148-9A7D-031AACCC7FE2}"/>
              </a:ext>
            </a:extLst>
          </p:cNvPr>
          <p:cNvSpPr>
            <a:spLocks noGrp="1"/>
          </p:cNvSpPr>
          <p:nvPr>
            <p:ph type="sldNum" sz="quarter" idx="12"/>
          </p:nvPr>
        </p:nvSpPr>
        <p:spPr/>
        <p:txBody>
          <a:bodyPr/>
          <a:lstStyle/>
          <a:p>
            <a:fld id="{50D81801-6390-8349-8522-1001FCAF9940}" type="slidenum">
              <a:rPr lang="en-US" smtClean="0"/>
              <a:t>‹#›</a:t>
            </a:fld>
            <a:endParaRPr lang="en-US"/>
          </a:p>
        </p:txBody>
      </p:sp>
    </p:spTree>
    <p:extLst>
      <p:ext uri="{BB962C8B-B14F-4D97-AF65-F5344CB8AC3E}">
        <p14:creationId xmlns:p14="http://schemas.microsoft.com/office/powerpoint/2010/main" val="17436464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CA880F-FE66-9E47-96A5-2D4888BE1E88}"/>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6601CFEB-6818-3E49-B039-363B328015C6}"/>
              </a:ext>
            </a:extLst>
          </p:cNvPr>
          <p:cNvSpPr>
            <a:spLocks noGrp="1"/>
          </p:cNvSpPr>
          <p:nvPr>
            <p:ph type="dt" sz="half" idx="10"/>
          </p:nvPr>
        </p:nvSpPr>
        <p:spPr/>
        <p:txBody>
          <a:bodyPr/>
          <a:lstStyle/>
          <a:p>
            <a:fld id="{C29214C8-5A65-FB4B-BCD4-BA24DC3BE138}" type="datetimeFigureOut">
              <a:rPr lang="en-US" smtClean="0"/>
              <a:t>1/13/23</a:t>
            </a:fld>
            <a:endParaRPr lang="en-US"/>
          </a:p>
        </p:txBody>
      </p:sp>
      <p:sp>
        <p:nvSpPr>
          <p:cNvPr id="4" name="Footer Placeholder 3">
            <a:extLst>
              <a:ext uri="{FF2B5EF4-FFF2-40B4-BE49-F238E27FC236}">
                <a16:creationId xmlns:a16="http://schemas.microsoft.com/office/drawing/2014/main" id="{46A837EA-2C95-754B-BD7F-11E5BB6B90B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DE51D0E-CC3E-094F-949C-060F9C5A4C69}"/>
              </a:ext>
            </a:extLst>
          </p:cNvPr>
          <p:cNvSpPr>
            <a:spLocks noGrp="1"/>
          </p:cNvSpPr>
          <p:nvPr>
            <p:ph type="sldNum" sz="quarter" idx="12"/>
          </p:nvPr>
        </p:nvSpPr>
        <p:spPr/>
        <p:txBody>
          <a:bodyPr/>
          <a:lstStyle/>
          <a:p>
            <a:fld id="{50D81801-6390-8349-8522-1001FCAF9940}" type="slidenum">
              <a:rPr lang="en-US" smtClean="0"/>
              <a:t>‹#›</a:t>
            </a:fld>
            <a:endParaRPr lang="en-US"/>
          </a:p>
        </p:txBody>
      </p:sp>
    </p:spTree>
    <p:extLst>
      <p:ext uri="{BB962C8B-B14F-4D97-AF65-F5344CB8AC3E}">
        <p14:creationId xmlns:p14="http://schemas.microsoft.com/office/powerpoint/2010/main" val="18048908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E91B42-4E5D-2C40-B37B-8FDF49EA25FE}"/>
              </a:ext>
            </a:extLst>
          </p:cNvPr>
          <p:cNvSpPr>
            <a:spLocks noGrp="1"/>
          </p:cNvSpPr>
          <p:nvPr>
            <p:ph type="dt" sz="half" idx="10"/>
          </p:nvPr>
        </p:nvSpPr>
        <p:spPr/>
        <p:txBody>
          <a:bodyPr/>
          <a:lstStyle/>
          <a:p>
            <a:fld id="{C29214C8-5A65-FB4B-BCD4-BA24DC3BE138}" type="datetimeFigureOut">
              <a:rPr lang="en-US" smtClean="0"/>
              <a:t>1/13/23</a:t>
            </a:fld>
            <a:endParaRPr lang="en-US"/>
          </a:p>
        </p:txBody>
      </p:sp>
      <p:sp>
        <p:nvSpPr>
          <p:cNvPr id="3" name="Footer Placeholder 2">
            <a:extLst>
              <a:ext uri="{FF2B5EF4-FFF2-40B4-BE49-F238E27FC236}">
                <a16:creationId xmlns:a16="http://schemas.microsoft.com/office/drawing/2014/main" id="{F8D6C498-2D58-4844-8172-B24BB50094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AF339D4-A8C4-5041-A29D-038D74D38F9B}"/>
              </a:ext>
            </a:extLst>
          </p:cNvPr>
          <p:cNvSpPr>
            <a:spLocks noGrp="1"/>
          </p:cNvSpPr>
          <p:nvPr>
            <p:ph type="sldNum" sz="quarter" idx="12"/>
          </p:nvPr>
        </p:nvSpPr>
        <p:spPr/>
        <p:txBody>
          <a:bodyPr/>
          <a:lstStyle/>
          <a:p>
            <a:fld id="{50D81801-6390-8349-8522-1001FCAF9940}" type="slidenum">
              <a:rPr lang="en-US" smtClean="0"/>
              <a:t>‹#›</a:t>
            </a:fld>
            <a:endParaRPr lang="en-US"/>
          </a:p>
        </p:txBody>
      </p:sp>
    </p:spTree>
    <p:extLst>
      <p:ext uri="{BB962C8B-B14F-4D97-AF65-F5344CB8AC3E}">
        <p14:creationId xmlns:p14="http://schemas.microsoft.com/office/powerpoint/2010/main" val="3209579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C9B55-EA0B-5C46-9994-D3F7F21D9F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4883470-FE2B-DD4B-91B3-C4B5710B7D6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83105B3A-6A4C-2A46-9A19-C1E38CF9850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3387F82E-83CD-964F-B115-1F58B8711B79}"/>
              </a:ext>
            </a:extLst>
          </p:cNvPr>
          <p:cNvSpPr>
            <a:spLocks noGrp="1"/>
          </p:cNvSpPr>
          <p:nvPr>
            <p:ph type="dt" sz="half" idx="10"/>
          </p:nvPr>
        </p:nvSpPr>
        <p:spPr/>
        <p:txBody>
          <a:bodyPr/>
          <a:lstStyle/>
          <a:p>
            <a:fld id="{C29214C8-5A65-FB4B-BCD4-BA24DC3BE138}" type="datetimeFigureOut">
              <a:rPr lang="en-US" smtClean="0"/>
              <a:t>1/13/23</a:t>
            </a:fld>
            <a:endParaRPr lang="en-US"/>
          </a:p>
        </p:txBody>
      </p:sp>
      <p:sp>
        <p:nvSpPr>
          <p:cNvPr id="6" name="Footer Placeholder 5">
            <a:extLst>
              <a:ext uri="{FF2B5EF4-FFF2-40B4-BE49-F238E27FC236}">
                <a16:creationId xmlns:a16="http://schemas.microsoft.com/office/drawing/2014/main" id="{2A213A54-F073-E64E-B86C-0C500B18118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44DDDB-2217-7444-9ECF-E7F282165D9A}"/>
              </a:ext>
            </a:extLst>
          </p:cNvPr>
          <p:cNvSpPr>
            <a:spLocks noGrp="1"/>
          </p:cNvSpPr>
          <p:nvPr>
            <p:ph type="sldNum" sz="quarter" idx="12"/>
          </p:nvPr>
        </p:nvSpPr>
        <p:spPr/>
        <p:txBody>
          <a:bodyPr/>
          <a:lstStyle/>
          <a:p>
            <a:fld id="{50D81801-6390-8349-8522-1001FCAF9940}" type="slidenum">
              <a:rPr lang="en-US" smtClean="0"/>
              <a:t>‹#›</a:t>
            </a:fld>
            <a:endParaRPr lang="en-US"/>
          </a:p>
        </p:txBody>
      </p:sp>
    </p:spTree>
    <p:extLst>
      <p:ext uri="{BB962C8B-B14F-4D97-AF65-F5344CB8AC3E}">
        <p14:creationId xmlns:p14="http://schemas.microsoft.com/office/powerpoint/2010/main" val="3037535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5EFB2E-9E5E-354B-8479-6A7FBD5FF07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8304F3E4-6F08-1D44-8758-677403047B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E16E1A-9099-CE4C-B900-2162648EF9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EC0DDCE4-AF7F-C14C-8359-4D8282BE4304}"/>
              </a:ext>
            </a:extLst>
          </p:cNvPr>
          <p:cNvSpPr>
            <a:spLocks noGrp="1"/>
          </p:cNvSpPr>
          <p:nvPr>
            <p:ph type="dt" sz="half" idx="10"/>
          </p:nvPr>
        </p:nvSpPr>
        <p:spPr/>
        <p:txBody>
          <a:bodyPr/>
          <a:lstStyle/>
          <a:p>
            <a:fld id="{C29214C8-5A65-FB4B-BCD4-BA24DC3BE138}" type="datetimeFigureOut">
              <a:rPr lang="en-US" smtClean="0"/>
              <a:t>1/13/23</a:t>
            </a:fld>
            <a:endParaRPr lang="en-US"/>
          </a:p>
        </p:txBody>
      </p:sp>
      <p:sp>
        <p:nvSpPr>
          <p:cNvPr id="6" name="Footer Placeholder 5">
            <a:extLst>
              <a:ext uri="{FF2B5EF4-FFF2-40B4-BE49-F238E27FC236}">
                <a16:creationId xmlns:a16="http://schemas.microsoft.com/office/drawing/2014/main" id="{FEE5C139-6394-A346-B1C5-2794A86A42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0A5989-9BF8-414E-87CE-A5FA4C6CB64B}"/>
              </a:ext>
            </a:extLst>
          </p:cNvPr>
          <p:cNvSpPr>
            <a:spLocks noGrp="1"/>
          </p:cNvSpPr>
          <p:nvPr>
            <p:ph type="sldNum" sz="quarter" idx="12"/>
          </p:nvPr>
        </p:nvSpPr>
        <p:spPr/>
        <p:txBody>
          <a:bodyPr/>
          <a:lstStyle/>
          <a:p>
            <a:fld id="{50D81801-6390-8349-8522-1001FCAF9940}" type="slidenum">
              <a:rPr lang="en-US" smtClean="0"/>
              <a:t>‹#›</a:t>
            </a:fld>
            <a:endParaRPr lang="en-US"/>
          </a:p>
        </p:txBody>
      </p:sp>
    </p:spTree>
    <p:extLst>
      <p:ext uri="{BB962C8B-B14F-4D97-AF65-F5344CB8AC3E}">
        <p14:creationId xmlns:p14="http://schemas.microsoft.com/office/powerpoint/2010/main" val="12582667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31CB6D-F006-2447-B32F-FCDF41E5B82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B912335-E91E-8C4F-AE26-C0127C4A72A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2F57D50D-CBC8-9C4D-B238-45F39F74F9D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9214C8-5A65-FB4B-BCD4-BA24DC3BE138}" type="datetimeFigureOut">
              <a:rPr lang="en-US" smtClean="0"/>
              <a:t>1/13/23</a:t>
            </a:fld>
            <a:endParaRPr lang="en-US"/>
          </a:p>
        </p:txBody>
      </p:sp>
      <p:sp>
        <p:nvSpPr>
          <p:cNvPr id="5" name="Footer Placeholder 4">
            <a:extLst>
              <a:ext uri="{FF2B5EF4-FFF2-40B4-BE49-F238E27FC236}">
                <a16:creationId xmlns:a16="http://schemas.microsoft.com/office/drawing/2014/main" id="{DD203ADB-71C6-C242-BF95-27C0A2115D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5B3E1E9-277E-BB46-845F-8C3B7190441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D81801-6390-8349-8522-1001FCAF9940}" type="slidenum">
              <a:rPr lang="en-US" smtClean="0"/>
              <a:t>‹#›</a:t>
            </a:fld>
            <a:endParaRPr lang="en-US"/>
          </a:p>
        </p:txBody>
      </p:sp>
    </p:spTree>
    <p:extLst>
      <p:ext uri="{BB962C8B-B14F-4D97-AF65-F5344CB8AC3E}">
        <p14:creationId xmlns:p14="http://schemas.microsoft.com/office/powerpoint/2010/main" val="1187869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2.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hyperlink" Target="https://www.bbc.co.uk/ideas/videos/buckle-up-for-a-drive-in-the-chicken-poo-car/p05wws8g"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s://www.bbc.co.uk/archive/chicken_poo_car/z73kg7h"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onf.ca/film/bates_car_sweet_as_a_nut/"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527B9-E50C-4845-A1DA-D3FBA24A540D}"/>
              </a:ext>
            </a:extLst>
          </p:cNvPr>
          <p:cNvSpPr>
            <a:spLocks noGrp="1"/>
          </p:cNvSpPr>
          <p:nvPr>
            <p:ph type="ctrTitle"/>
          </p:nvPr>
        </p:nvSpPr>
        <p:spPr>
          <a:xfrm>
            <a:off x="4787900" y="1122363"/>
            <a:ext cx="5880100" cy="1925637"/>
          </a:xfrm>
        </p:spPr>
        <p:txBody>
          <a:bodyPr/>
          <a:lstStyle/>
          <a:p>
            <a:r>
              <a:rPr lang="en-US" dirty="0"/>
              <a:t>Harold Bate</a:t>
            </a:r>
            <a:br>
              <a:rPr lang="en-US" dirty="0"/>
            </a:br>
            <a:r>
              <a:rPr lang="en-US" sz="1600" dirty="0"/>
              <a:t>1908 - 1982</a:t>
            </a:r>
          </a:p>
        </p:txBody>
      </p:sp>
      <p:sp>
        <p:nvSpPr>
          <p:cNvPr id="3" name="Subtitle 2">
            <a:extLst>
              <a:ext uri="{FF2B5EF4-FFF2-40B4-BE49-F238E27FC236}">
                <a16:creationId xmlns:a16="http://schemas.microsoft.com/office/drawing/2014/main" id="{E2512B20-9370-4A43-B5E9-638672BD4224}"/>
              </a:ext>
            </a:extLst>
          </p:cNvPr>
          <p:cNvSpPr>
            <a:spLocks noGrp="1"/>
          </p:cNvSpPr>
          <p:nvPr>
            <p:ph type="subTitle" idx="1"/>
          </p:nvPr>
        </p:nvSpPr>
        <p:spPr>
          <a:xfrm>
            <a:off x="4787900" y="3428999"/>
            <a:ext cx="5880100" cy="2910156"/>
          </a:xfrm>
        </p:spPr>
        <p:txBody>
          <a:bodyPr>
            <a:normAutofit lnSpcReduction="10000"/>
          </a:bodyPr>
          <a:lstStyle/>
          <a:p>
            <a:r>
              <a:rPr lang="en-US" dirty="0"/>
              <a:t>Engineer, Inventor</a:t>
            </a:r>
          </a:p>
          <a:p>
            <a:r>
              <a:rPr lang="en-US" dirty="0"/>
              <a:t>&amp;</a:t>
            </a:r>
          </a:p>
          <a:p>
            <a:r>
              <a:rPr lang="en-US" dirty="0"/>
              <a:t>Devon’s original eco-warrior</a:t>
            </a:r>
          </a:p>
          <a:p>
            <a:endParaRPr lang="en-US" dirty="0"/>
          </a:p>
          <a:p>
            <a:r>
              <a:rPr lang="en-US" i="1" dirty="0"/>
              <a:t>Presented by Andy Greener</a:t>
            </a:r>
          </a:p>
          <a:p>
            <a:r>
              <a:rPr lang="en-US" i="1" dirty="0"/>
              <a:t>on 2</a:t>
            </a:r>
            <a:r>
              <a:rPr lang="en-US" i="1" baseline="30000" dirty="0"/>
              <a:t>nd</a:t>
            </a:r>
            <a:r>
              <a:rPr lang="en-US" i="1" dirty="0"/>
              <a:t> March 2022</a:t>
            </a:r>
          </a:p>
          <a:p>
            <a:r>
              <a:rPr lang="en-US" i="1" dirty="0"/>
              <a:t>to the West Dart History Group</a:t>
            </a:r>
          </a:p>
        </p:txBody>
      </p:sp>
      <p:pic>
        <p:nvPicPr>
          <p:cNvPr id="5" name="Picture 4">
            <a:extLst>
              <a:ext uri="{FF2B5EF4-FFF2-40B4-BE49-F238E27FC236}">
                <a16:creationId xmlns:a16="http://schemas.microsoft.com/office/drawing/2014/main" id="{3747762C-A532-4D44-A194-92E8D4961984}"/>
              </a:ext>
            </a:extLst>
          </p:cNvPr>
          <p:cNvPicPr>
            <a:picLocks noChangeAspect="1"/>
          </p:cNvPicPr>
          <p:nvPr/>
        </p:nvPicPr>
        <p:blipFill>
          <a:blip r:embed="rId3"/>
          <a:stretch>
            <a:fillRect/>
          </a:stretch>
        </p:blipFill>
        <p:spPr>
          <a:xfrm>
            <a:off x="1092199" y="857408"/>
            <a:ext cx="3695701" cy="5143184"/>
          </a:xfrm>
          <a:prstGeom prst="rect">
            <a:avLst/>
          </a:prstGeom>
        </p:spPr>
      </p:pic>
      <p:sp>
        <p:nvSpPr>
          <p:cNvPr id="4" name="TextBox 3">
            <a:extLst>
              <a:ext uri="{FF2B5EF4-FFF2-40B4-BE49-F238E27FC236}">
                <a16:creationId xmlns:a16="http://schemas.microsoft.com/office/drawing/2014/main" id="{1BD4EF7B-22CD-230F-DF17-04EA452C232E}"/>
              </a:ext>
            </a:extLst>
          </p:cNvPr>
          <p:cNvSpPr txBox="1"/>
          <p:nvPr/>
        </p:nvSpPr>
        <p:spPr>
          <a:xfrm>
            <a:off x="10599506" y="6488668"/>
            <a:ext cx="1592494" cy="369332"/>
          </a:xfrm>
          <a:prstGeom prst="rect">
            <a:avLst/>
          </a:prstGeom>
          <a:noFill/>
        </p:spPr>
        <p:txBody>
          <a:bodyPr wrap="square" rtlCol="0">
            <a:spAutoFit/>
          </a:bodyPr>
          <a:lstStyle/>
          <a:p>
            <a:r>
              <a:rPr lang="en-US" dirty="0"/>
              <a:t>©2022 WDHG</a:t>
            </a:r>
          </a:p>
        </p:txBody>
      </p:sp>
    </p:spTree>
    <p:extLst>
      <p:ext uri="{BB962C8B-B14F-4D97-AF65-F5344CB8AC3E}">
        <p14:creationId xmlns:p14="http://schemas.microsoft.com/office/powerpoint/2010/main" val="10838758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02826-213C-5E42-B496-0190AEFE289A}"/>
              </a:ext>
            </a:extLst>
          </p:cNvPr>
          <p:cNvSpPr>
            <a:spLocks noGrp="1"/>
          </p:cNvSpPr>
          <p:nvPr>
            <p:ph type="title"/>
          </p:nvPr>
        </p:nvSpPr>
        <p:spPr>
          <a:xfrm>
            <a:off x="838200" y="365125"/>
            <a:ext cx="3860800" cy="1325563"/>
          </a:xfrm>
        </p:spPr>
        <p:txBody>
          <a:bodyPr/>
          <a:lstStyle/>
          <a:p>
            <a:r>
              <a:rPr lang="en-US" dirty="0"/>
              <a:t>Efficacy</a:t>
            </a:r>
          </a:p>
        </p:txBody>
      </p:sp>
      <p:sp>
        <p:nvSpPr>
          <p:cNvPr id="3" name="Content Placeholder 2">
            <a:extLst>
              <a:ext uri="{FF2B5EF4-FFF2-40B4-BE49-F238E27FC236}">
                <a16:creationId xmlns:a16="http://schemas.microsoft.com/office/drawing/2014/main" id="{CC071D3F-03FE-8448-BA32-DB8AF617984D}"/>
              </a:ext>
            </a:extLst>
          </p:cNvPr>
          <p:cNvSpPr>
            <a:spLocks noGrp="1"/>
          </p:cNvSpPr>
          <p:nvPr>
            <p:ph idx="1"/>
          </p:nvPr>
        </p:nvSpPr>
        <p:spPr>
          <a:xfrm>
            <a:off x="838200" y="2836208"/>
            <a:ext cx="10922000" cy="1717675"/>
          </a:xfrm>
        </p:spPr>
        <p:txBody>
          <a:bodyPr numCol="2">
            <a:normAutofit/>
          </a:bodyPr>
          <a:lstStyle/>
          <a:p>
            <a:pPr marL="0" indent="0">
              <a:buNone/>
            </a:pPr>
            <a:r>
              <a:rPr lang="en-US" dirty="0"/>
              <a:t>Caloric values per liquid pound:</a:t>
            </a:r>
          </a:p>
          <a:p>
            <a:pPr marL="0" indent="0">
              <a:buNone/>
            </a:pPr>
            <a:r>
              <a:rPr lang="en-US" dirty="0"/>
              <a:t>	Petrol		19,000 BTU</a:t>
            </a:r>
          </a:p>
          <a:p>
            <a:pPr marL="0" indent="0">
              <a:buNone/>
            </a:pPr>
            <a:r>
              <a:rPr lang="en-US" dirty="0"/>
              <a:t>	Methane	22,000 BTU</a:t>
            </a:r>
          </a:p>
          <a:p>
            <a:pPr marL="0" indent="0">
              <a:buNone/>
            </a:pPr>
            <a:r>
              <a:rPr lang="en-US" dirty="0"/>
              <a:t>Combustion efficiency:</a:t>
            </a:r>
          </a:p>
          <a:p>
            <a:pPr marL="0" indent="0">
              <a:buNone/>
            </a:pPr>
            <a:r>
              <a:rPr lang="en-US" dirty="0"/>
              <a:t>	Petrol		27%</a:t>
            </a:r>
          </a:p>
          <a:p>
            <a:pPr marL="0" indent="0">
              <a:buNone/>
            </a:pPr>
            <a:r>
              <a:rPr lang="en-US" dirty="0"/>
              <a:t>	Methane	97%</a:t>
            </a:r>
          </a:p>
        </p:txBody>
      </p:sp>
      <p:sp>
        <p:nvSpPr>
          <p:cNvPr id="4" name="TextBox 3">
            <a:extLst>
              <a:ext uri="{FF2B5EF4-FFF2-40B4-BE49-F238E27FC236}">
                <a16:creationId xmlns:a16="http://schemas.microsoft.com/office/drawing/2014/main" id="{0FD3138D-0B02-DF4C-B75F-34C01FD59CA9}"/>
              </a:ext>
            </a:extLst>
          </p:cNvPr>
          <p:cNvSpPr txBox="1"/>
          <p:nvPr/>
        </p:nvSpPr>
        <p:spPr>
          <a:xfrm>
            <a:off x="838200" y="4553883"/>
            <a:ext cx="10109200" cy="1938992"/>
          </a:xfrm>
          <a:prstGeom prst="rect">
            <a:avLst/>
          </a:prstGeom>
          <a:noFill/>
        </p:spPr>
        <p:txBody>
          <a:bodyPr wrap="square" rtlCol="0">
            <a:spAutoFit/>
          </a:bodyPr>
          <a:lstStyle/>
          <a:p>
            <a:pPr marL="342900" indent="-342900">
              <a:buFont typeface="Arial" panose="020B0604020202020204" pitchFamily="34" charset="0"/>
              <a:buChar char="•"/>
            </a:pPr>
            <a:r>
              <a:rPr lang="en-US" sz="2400" dirty="0"/>
              <a:t>Engines run cleaner and smoother on methane</a:t>
            </a:r>
          </a:p>
          <a:p>
            <a:pPr marL="342900" indent="-342900">
              <a:buFont typeface="Arial" panose="020B0604020202020204" pitchFamily="34" charset="0"/>
              <a:buChar char="•"/>
            </a:pPr>
            <a:r>
              <a:rPr lang="en-US" sz="2400" dirty="0"/>
              <a:t>Methane doesn’t dilute or contaminate motor oil, unlike petrol</a:t>
            </a:r>
          </a:p>
          <a:p>
            <a:pPr marL="342900" indent="-342900">
              <a:buFont typeface="Arial" panose="020B0604020202020204" pitchFamily="34" charset="0"/>
              <a:buChar char="•"/>
            </a:pPr>
            <a:r>
              <a:rPr lang="en-US" sz="2400" dirty="0"/>
              <a:t>Methane doesn’t deposit carbon on piston heads, </a:t>
            </a:r>
            <a:r>
              <a:rPr lang="en-US" sz="2400" dirty="0" err="1"/>
              <a:t>etc</a:t>
            </a:r>
            <a:endParaRPr lang="en-US" sz="2400" dirty="0"/>
          </a:p>
          <a:p>
            <a:pPr marL="342900" indent="-342900">
              <a:buFont typeface="Arial" panose="020B0604020202020204" pitchFamily="34" charset="0"/>
              <a:buChar char="•"/>
            </a:pPr>
            <a:r>
              <a:rPr lang="en-US" sz="2400" dirty="0"/>
              <a:t>Methane exhaust gas is mostly CO</a:t>
            </a:r>
            <a:r>
              <a:rPr lang="en-US" sz="2400" baseline="-25000" dirty="0"/>
              <a:t>2</a:t>
            </a:r>
            <a:r>
              <a:rPr lang="en-US" sz="2400" dirty="0"/>
              <a:t> and water </a:t>
            </a:r>
            <a:r>
              <a:rPr lang="en-US" sz="2400" dirty="0" err="1"/>
              <a:t>vapour</a:t>
            </a:r>
            <a:r>
              <a:rPr lang="en-US" sz="2400" dirty="0"/>
              <a:t>, petrol exhaust contains unburnt hydrocarbons as well</a:t>
            </a:r>
          </a:p>
        </p:txBody>
      </p:sp>
      <p:pic>
        <p:nvPicPr>
          <p:cNvPr id="6" name="Picture 5">
            <a:extLst>
              <a:ext uri="{FF2B5EF4-FFF2-40B4-BE49-F238E27FC236}">
                <a16:creationId xmlns:a16="http://schemas.microsoft.com/office/drawing/2014/main" id="{02BF9DC7-FB80-F14F-86A9-8DD5BD7312F3}"/>
              </a:ext>
            </a:extLst>
          </p:cNvPr>
          <p:cNvPicPr>
            <a:picLocks noChangeAspect="1"/>
          </p:cNvPicPr>
          <p:nvPr/>
        </p:nvPicPr>
        <p:blipFill>
          <a:blip r:embed="rId3"/>
          <a:stretch>
            <a:fillRect/>
          </a:stretch>
        </p:blipFill>
        <p:spPr>
          <a:xfrm>
            <a:off x="8636000" y="0"/>
            <a:ext cx="3416300" cy="2671722"/>
          </a:xfrm>
          <a:prstGeom prst="rect">
            <a:avLst/>
          </a:prstGeom>
        </p:spPr>
      </p:pic>
    </p:spTree>
    <p:extLst>
      <p:ext uri="{BB962C8B-B14F-4D97-AF65-F5344CB8AC3E}">
        <p14:creationId xmlns:p14="http://schemas.microsoft.com/office/powerpoint/2010/main" val="162424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5" end="5"/>
                                            </p:txEl>
                                          </p:spTgt>
                                        </p:tgtEl>
                                        <p:attrNameLst>
                                          <p:attrName>style.visibility</p:attrName>
                                        </p:attrNameLst>
                                      </p:cBhvr>
                                      <p:to>
                                        <p:strVal val="visible"/>
                                      </p:to>
                                    </p:set>
                                    <p:animEffect transition="in" filter="dissolve">
                                      <p:cBhvr>
                                        <p:cTn id="12" dur="500"/>
                                        <p:tgtEl>
                                          <p:spTgt spid="3">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dissolv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dissolve">
                                      <p:cBhvr>
                                        <p:cTn id="22" dur="5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dissolve">
                                      <p:cBhvr>
                                        <p:cTn id="27" dur="5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dissolve">
                                      <p:cBhvr>
                                        <p:cTn id="3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C44E3-F3DC-5E49-B785-E2CA05FF0DBE}"/>
              </a:ext>
            </a:extLst>
          </p:cNvPr>
          <p:cNvSpPr>
            <a:spLocks noGrp="1"/>
          </p:cNvSpPr>
          <p:nvPr>
            <p:ph type="title"/>
          </p:nvPr>
        </p:nvSpPr>
        <p:spPr/>
        <p:txBody>
          <a:bodyPr/>
          <a:lstStyle/>
          <a:p>
            <a:r>
              <a:rPr lang="en-US" dirty="0"/>
              <a:t>The Auto Gas Converter</a:t>
            </a:r>
          </a:p>
        </p:txBody>
      </p:sp>
      <p:sp>
        <p:nvSpPr>
          <p:cNvPr id="3" name="Content Placeholder 2">
            <a:extLst>
              <a:ext uri="{FF2B5EF4-FFF2-40B4-BE49-F238E27FC236}">
                <a16:creationId xmlns:a16="http://schemas.microsoft.com/office/drawing/2014/main" id="{030F2E58-33F5-124F-84FE-548D59F18804}"/>
              </a:ext>
            </a:extLst>
          </p:cNvPr>
          <p:cNvSpPr>
            <a:spLocks noGrp="1"/>
          </p:cNvSpPr>
          <p:nvPr>
            <p:ph idx="1"/>
          </p:nvPr>
        </p:nvSpPr>
        <p:spPr>
          <a:xfrm>
            <a:off x="838200" y="1825625"/>
            <a:ext cx="10515600" cy="4351338"/>
          </a:xfrm>
        </p:spPr>
        <p:txBody>
          <a:bodyPr>
            <a:normAutofit lnSpcReduction="10000"/>
          </a:bodyPr>
          <a:lstStyle/>
          <a:p>
            <a:r>
              <a:rPr lang="en-US" dirty="0"/>
              <a:t>Patented (No. 00921)</a:t>
            </a:r>
          </a:p>
          <a:p>
            <a:r>
              <a:rPr lang="en-US" dirty="0"/>
              <a:t>Approved by the Ministry of Transport</a:t>
            </a:r>
          </a:p>
          <a:p>
            <a:pPr lvl="1"/>
            <a:r>
              <a:rPr lang="en-GB" dirty="0"/>
              <a:t>"We've looked into it," Frank Standing, information officer for the ministry said, "and the device works perfectly. However, as to mass use, that seems doubtful. There is simply not enough of a supply of chicken manure to provide fuel for cars on a mass basis.” [National Enquirer, June 1970]</a:t>
            </a:r>
            <a:endParaRPr lang="en-US" dirty="0"/>
          </a:p>
          <a:p>
            <a:r>
              <a:rPr lang="en-US" dirty="0"/>
              <a:t>AA and RAC recommended</a:t>
            </a:r>
          </a:p>
          <a:p>
            <a:r>
              <a:rPr lang="en-US" dirty="0"/>
              <a:t>“Thousands of cars around the world have been fitted with Bate’s device </a:t>
            </a:r>
            <a:r>
              <a:rPr lang="en-US" sz="2000" dirty="0"/>
              <a:t>[Rolling Stone magazine, July 6, 1972]</a:t>
            </a:r>
          </a:p>
          <a:p>
            <a:r>
              <a:rPr lang="en-US" dirty="0"/>
              <a:t>In 1972 Harold was selling 15-20 converters a week </a:t>
            </a:r>
            <a:r>
              <a:rPr lang="en-US" sz="2000" dirty="0"/>
              <a:t>[by his own admission]</a:t>
            </a:r>
          </a:p>
          <a:p>
            <a:r>
              <a:rPr lang="en-US" dirty="0"/>
              <a:t>Supplied to the Chicago and Los Angeles police departments</a:t>
            </a:r>
            <a:r>
              <a:rPr lang="en-US" sz="2000" dirty="0"/>
              <a:t> [allegedly]</a:t>
            </a:r>
          </a:p>
          <a:p>
            <a:pPr marL="0" indent="0">
              <a:buNone/>
            </a:pPr>
            <a:endParaRPr lang="en-US" sz="2000" dirty="0"/>
          </a:p>
        </p:txBody>
      </p:sp>
      <p:pic>
        <p:nvPicPr>
          <p:cNvPr id="4" name="Picture 3">
            <a:extLst>
              <a:ext uri="{FF2B5EF4-FFF2-40B4-BE49-F238E27FC236}">
                <a16:creationId xmlns:a16="http://schemas.microsoft.com/office/drawing/2014/main" id="{243998BF-27E1-6549-9750-35537B6412A8}"/>
              </a:ext>
            </a:extLst>
          </p:cNvPr>
          <p:cNvPicPr>
            <a:picLocks noChangeAspect="1"/>
          </p:cNvPicPr>
          <p:nvPr/>
        </p:nvPicPr>
        <p:blipFill>
          <a:blip r:embed="rId3"/>
          <a:stretch>
            <a:fillRect/>
          </a:stretch>
        </p:blipFill>
        <p:spPr>
          <a:xfrm>
            <a:off x="8280400" y="130499"/>
            <a:ext cx="3556000" cy="2581203"/>
          </a:xfrm>
          <a:prstGeom prst="rect">
            <a:avLst/>
          </a:prstGeom>
        </p:spPr>
      </p:pic>
    </p:spTree>
    <p:extLst>
      <p:ext uri="{BB962C8B-B14F-4D97-AF65-F5344CB8AC3E}">
        <p14:creationId xmlns:p14="http://schemas.microsoft.com/office/powerpoint/2010/main" val="115037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dissolve">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dissolve">
                                      <p:cBhvr>
                                        <p:cTn id="20" dur="500"/>
                                        <p:tgtEl>
                                          <p:spTgt spid="3">
                                            <p:txEl>
                                              <p:pRg st="4" end="4"/>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Effect transition="in" filter="dissolve">
                                      <p:cBhvr>
                                        <p:cTn id="25" dur="500"/>
                                        <p:tgtEl>
                                          <p:spTgt spid="3">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dissolve">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7E05E0-93CD-FB49-B3E3-BFEBE920AD65}"/>
              </a:ext>
            </a:extLst>
          </p:cNvPr>
          <p:cNvPicPr>
            <a:picLocks noChangeAspect="1"/>
          </p:cNvPicPr>
          <p:nvPr/>
        </p:nvPicPr>
        <p:blipFill>
          <a:blip r:embed="rId3"/>
          <a:stretch>
            <a:fillRect/>
          </a:stretch>
        </p:blipFill>
        <p:spPr>
          <a:xfrm>
            <a:off x="406400" y="0"/>
            <a:ext cx="6379627" cy="3454359"/>
          </a:xfrm>
          <a:prstGeom prst="rect">
            <a:avLst/>
          </a:prstGeom>
        </p:spPr>
      </p:pic>
      <p:pic>
        <p:nvPicPr>
          <p:cNvPr id="17" name="Picture 16">
            <a:extLst>
              <a:ext uri="{FF2B5EF4-FFF2-40B4-BE49-F238E27FC236}">
                <a16:creationId xmlns:a16="http://schemas.microsoft.com/office/drawing/2014/main" id="{1A96CC88-F34F-6E40-9C8A-C6159ABA2C46}"/>
              </a:ext>
            </a:extLst>
          </p:cNvPr>
          <p:cNvPicPr>
            <a:picLocks noChangeAspect="1"/>
          </p:cNvPicPr>
          <p:nvPr/>
        </p:nvPicPr>
        <p:blipFill>
          <a:blip r:embed="rId4"/>
          <a:stretch>
            <a:fillRect/>
          </a:stretch>
        </p:blipFill>
        <p:spPr>
          <a:xfrm>
            <a:off x="7874036" y="3725440"/>
            <a:ext cx="2806664" cy="2885725"/>
          </a:xfrm>
          <a:prstGeom prst="rect">
            <a:avLst/>
          </a:prstGeom>
        </p:spPr>
      </p:pic>
      <p:pic>
        <p:nvPicPr>
          <p:cNvPr id="19" name="Picture 18">
            <a:extLst>
              <a:ext uri="{FF2B5EF4-FFF2-40B4-BE49-F238E27FC236}">
                <a16:creationId xmlns:a16="http://schemas.microsoft.com/office/drawing/2014/main" id="{525FAFB6-3F71-D94B-AE22-61463EC10B15}"/>
              </a:ext>
            </a:extLst>
          </p:cNvPr>
          <p:cNvPicPr>
            <a:picLocks noChangeAspect="1"/>
          </p:cNvPicPr>
          <p:nvPr/>
        </p:nvPicPr>
        <p:blipFill>
          <a:blip r:embed="rId5"/>
          <a:stretch>
            <a:fillRect/>
          </a:stretch>
        </p:blipFill>
        <p:spPr>
          <a:xfrm>
            <a:off x="2324604" y="3725439"/>
            <a:ext cx="2971296" cy="3079193"/>
          </a:xfrm>
          <a:prstGeom prst="rect">
            <a:avLst/>
          </a:prstGeom>
        </p:spPr>
      </p:pic>
      <p:pic>
        <p:nvPicPr>
          <p:cNvPr id="20" name="Picture 19">
            <a:extLst>
              <a:ext uri="{FF2B5EF4-FFF2-40B4-BE49-F238E27FC236}">
                <a16:creationId xmlns:a16="http://schemas.microsoft.com/office/drawing/2014/main" id="{6496D286-C13B-364F-8A7B-1055FAF2099F}"/>
              </a:ext>
            </a:extLst>
          </p:cNvPr>
          <p:cNvPicPr>
            <a:picLocks noChangeAspect="1"/>
          </p:cNvPicPr>
          <p:nvPr/>
        </p:nvPicPr>
        <p:blipFill>
          <a:blip r:embed="rId6"/>
          <a:stretch>
            <a:fillRect/>
          </a:stretch>
        </p:blipFill>
        <p:spPr>
          <a:xfrm>
            <a:off x="8436362" y="434440"/>
            <a:ext cx="2244338" cy="2585478"/>
          </a:xfrm>
          <a:prstGeom prst="rect">
            <a:avLst/>
          </a:prstGeom>
        </p:spPr>
      </p:pic>
    </p:spTree>
    <p:extLst>
      <p:ext uri="{BB962C8B-B14F-4D97-AF65-F5344CB8AC3E}">
        <p14:creationId xmlns:p14="http://schemas.microsoft.com/office/powerpoint/2010/main" val="1737736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CA76615-D024-FB43-8259-FFA550DCB032}"/>
              </a:ext>
            </a:extLst>
          </p:cNvPr>
          <p:cNvPicPr>
            <a:picLocks noChangeAspect="1"/>
          </p:cNvPicPr>
          <p:nvPr/>
        </p:nvPicPr>
        <p:blipFill>
          <a:blip r:embed="rId3"/>
          <a:stretch>
            <a:fillRect/>
          </a:stretch>
        </p:blipFill>
        <p:spPr>
          <a:xfrm>
            <a:off x="1041400" y="177799"/>
            <a:ext cx="2148858" cy="2780085"/>
          </a:xfrm>
          <a:prstGeom prst="rect">
            <a:avLst/>
          </a:prstGeom>
        </p:spPr>
      </p:pic>
      <p:pic>
        <p:nvPicPr>
          <p:cNvPr id="9" name="Picture 8">
            <a:extLst>
              <a:ext uri="{FF2B5EF4-FFF2-40B4-BE49-F238E27FC236}">
                <a16:creationId xmlns:a16="http://schemas.microsoft.com/office/drawing/2014/main" id="{2E1D41DB-8304-2A4F-B774-71CCBAE141B4}"/>
              </a:ext>
            </a:extLst>
          </p:cNvPr>
          <p:cNvPicPr>
            <a:picLocks noChangeAspect="1"/>
          </p:cNvPicPr>
          <p:nvPr/>
        </p:nvPicPr>
        <p:blipFill>
          <a:blip r:embed="rId4"/>
          <a:stretch>
            <a:fillRect/>
          </a:stretch>
        </p:blipFill>
        <p:spPr>
          <a:xfrm>
            <a:off x="4406571" y="177800"/>
            <a:ext cx="2154061" cy="2780085"/>
          </a:xfrm>
          <a:prstGeom prst="rect">
            <a:avLst/>
          </a:prstGeom>
        </p:spPr>
      </p:pic>
      <p:pic>
        <p:nvPicPr>
          <p:cNvPr id="10" name="Picture 9">
            <a:extLst>
              <a:ext uri="{FF2B5EF4-FFF2-40B4-BE49-F238E27FC236}">
                <a16:creationId xmlns:a16="http://schemas.microsoft.com/office/drawing/2014/main" id="{70391267-6519-8A43-8251-7E1471547D7E}"/>
              </a:ext>
            </a:extLst>
          </p:cNvPr>
          <p:cNvPicPr>
            <a:picLocks noChangeAspect="1"/>
          </p:cNvPicPr>
          <p:nvPr/>
        </p:nvPicPr>
        <p:blipFill>
          <a:blip r:embed="rId5"/>
          <a:stretch>
            <a:fillRect/>
          </a:stretch>
        </p:blipFill>
        <p:spPr>
          <a:xfrm>
            <a:off x="7567067" y="152399"/>
            <a:ext cx="2216580" cy="2780085"/>
          </a:xfrm>
          <a:prstGeom prst="rect">
            <a:avLst/>
          </a:prstGeom>
        </p:spPr>
      </p:pic>
      <p:pic>
        <p:nvPicPr>
          <p:cNvPr id="12" name="Picture 11">
            <a:extLst>
              <a:ext uri="{FF2B5EF4-FFF2-40B4-BE49-F238E27FC236}">
                <a16:creationId xmlns:a16="http://schemas.microsoft.com/office/drawing/2014/main" id="{A1755DA5-8935-4745-A5D9-50D1CDF37561}"/>
              </a:ext>
            </a:extLst>
          </p:cNvPr>
          <p:cNvPicPr>
            <a:picLocks noChangeAspect="1"/>
          </p:cNvPicPr>
          <p:nvPr/>
        </p:nvPicPr>
        <p:blipFill>
          <a:blip r:embed="rId6"/>
          <a:stretch>
            <a:fillRect/>
          </a:stretch>
        </p:blipFill>
        <p:spPr>
          <a:xfrm>
            <a:off x="0" y="3657600"/>
            <a:ext cx="3922649" cy="3009900"/>
          </a:xfrm>
          <a:prstGeom prst="rect">
            <a:avLst/>
          </a:prstGeom>
        </p:spPr>
      </p:pic>
      <p:pic>
        <p:nvPicPr>
          <p:cNvPr id="14" name="Picture 13">
            <a:extLst>
              <a:ext uri="{FF2B5EF4-FFF2-40B4-BE49-F238E27FC236}">
                <a16:creationId xmlns:a16="http://schemas.microsoft.com/office/drawing/2014/main" id="{31817955-03ED-D645-9229-1C4FA3D04F31}"/>
              </a:ext>
            </a:extLst>
          </p:cNvPr>
          <p:cNvPicPr>
            <a:picLocks noChangeAspect="1"/>
          </p:cNvPicPr>
          <p:nvPr/>
        </p:nvPicPr>
        <p:blipFill>
          <a:blip r:embed="rId7"/>
          <a:stretch>
            <a:fillRect/>
          </a:stretch>
        </p:blipFill>
        <p:spPr>
          <a:xfrm>
            <a:off x="3922649" y="2881684"/>
            <a:ext cx="4349195" cy="3214316"/>
          </a:xfrm>
          <a:prstGeom prst="rect">
            <a:avLst/>
          </a:prstGeom>
        </p:spPr>
      </p:pic>
      <p:pic>
        <p:nvPicPr>
          <p:cNvPr id="16" name="Picture 15">
            <a:extLst>
              <a:ext uri="{FF2B5EF4-FFF2-40B4-BE49-F238E27FC236}">
                <a16:creationId xmlns:a16="http://schemas.microsoft.com/office/drawing/2014/main" id="{D04DDFB6-3A7B-FC4A-8BFE-267A69548977}"/>
              </a:ext>
            </a:extLst>
          </p:cNvPr>
          <p:cNvPicPr>
            <a:picLocks noChangeAspect="1"/>
          </p:cNvPicPr>
          <p:nvPr/>
        </p:nvPicPr>
        <p:blipFill>
          <a:blip r:embed="rId8"/>
          <a:stretch>
            <a:fillRect/>
          </a:stretch>
        </p:blipFill>
        <p:spPr>
          <a:xfrm>
            <a:off x="8440751" y="3333542"/>
            <a:ext cx="3751249" cy="3524458"/>
          </a:xfrm>
          <a:prstGeom prst="rect">
            <a:avLst/>
          </a:prstGeom>
        </p:spPr>
      </p:pic>
    </p:spTree>
    <p:extLst>
      <p:ext uri="{BB962C8B-B14F-4D97-AF65-F5344CB8AC3E}">
        <p14:creationId xmlns:p14="http://schemas.microsoft.com/office/powerpoint/2010/main" val="1525902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796F2A-D779-E24F-ABEE-C8E8978D1800}"/>
              </a:ext>
            </a:extLst>
          </p:cNvPr>
          <p:cNvSpPr>
            <a:spLocks noGrp="1"/>
          </p:cNvSpPr>
          <p:nvPr>
            <p:ph type="title"/>
          </p:nvPr>
        </p:nvSpPr>
        <p:spPr/>
        <p:txBody>
          <a:bodyPr/>
          <a:lstStyle/>
          <a:p>
            <a:r>
              <a:rPr lang="en-US" dirty="0"/>
              <a:t>Local recollections</a:t>
            </a:r>
          </a:p>
        </p:txBody>
      </p:sp>
      <p:sp>
        <p:nvSpPr>
          <p:cNvPr id="3" name="Content Placeholder 2">
            <a:extLst>
              <a:ext uri="{FF2B5EF4-FFF2-40B4-BE49-F238E27FC236}">
                <a16:creationId xmlns:a16="http://schemas.microsoft.com/office/drawing/2014/main" id="{0B3F7C77-4241-7646-9C4F-F7E2F9F7B1CD}"/>
              </a:ext>
            </a:extLst>
          </p:cNvPr>
          <p:cNvSpPr>
            <a:spLocks noGrp="1"/>
          </p:cNvSpPr>
          <p:nvPr>
            <p:ph idx="1"/>
          </p:nvPr>
        </p:nvSpPr>
        <p:spPr/>
        <p:txBody>
          <a:bodyPr/>
          <a:lstStyle/>
          <a:p>
            <a:pPr marL="0" indent="0">
              <a:buNone/>
            </a:pPr>
            <a:r>
              <a:rPr lang="en-US" dirty="0"/>
              <a:t>John Drew, farmer at </a:t>
            </a:r>
            <a:r>
              <a:rPr lang="en-US" dirty="0" err="1"/>
              <a:t>Blackdown</a:t>
            </a:r>
            <a:r>
              <a:rPr lang="en-US" dirty="0"/>
              <a:t> Farm since 1971 recalls:</a:t>
            </a:r>
          </a:p>
          <a:p>
            <a:pPr lvl="1"/>
            <a:r>
              <a:rPr lang="en-US" dirty="0"/>
              <a:t>Harold paid him £1,000 in cash in 1971 for a field adjacent to Penny Rowden, an amount large enough in those days to cause consternation at his solicitor’s office!</a:t>
            </a:r>
          </a:p>
          <a:p>
            <a:pPr lvl="1"/>
            <a:r>
              <a:rPr lang="en-US" dirty="0"/>
              <a:t>Harold attended a number of local shows [e.g. Stoneleigh] to demonstrate his converter, and always took a policeman friend of his along for ”protection”, allegedly from the “oil companies” who were trying to buy him out (or worse)</a:t>
            </a:r>
          </a:p>
          <a:p>
            <a:pPr lvl="1"/>
            <a:r>
              <a:rPr lang="en-US" dirty="0" err="1"/>
              <a:t>Blackdown</a:t>
            </a:r>
            <a:r>
              <a:rPr lang="en-US" dirty="0"/>
              <a:t> Farm was the source of Harold’s pig manure and in the early seventies John estimates that they hosted 15 to 20 film crews from all over the world</a:t>
            </a:r>
          </a:p>
          <a:p>
            <a:pPr lvl="1"/>
            <a:r>
              <a:rPr lang="en-US" dirty="0"/>
              <a:t>The local postman was exasperated by the sacks of letters that arrived every day</a:t>
            </a:r>
          </a:p>
          <a:p>
            <a:pPr lvl="1"/>
            <a:endParaRPr lang="en-US" dirty="0"/>
          </a:p>
          <a:p>
            <a:pPr lvl="1"/>
            <a:endParaRPr lang="en-US" dirty="0"/>
          </a:p>
        </p:txBody>
      </p:sp>
    </p:spTree>
    <p:extLst>
      <p:ext uri="{BB962C8B-B14F-4D97-AF65-F5344CB8AC3E}">
        <p14:creationId xmlns:p14="http://schemas.microsoft.com/office/powerpoint/2010/main" val="3827243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C9AEAF-56DF-CE45-B50D-46255282E8E0}"/>
              </a:ext>
            </a:extLst>
          </p:cNvPr>
          <p:cNvSpPr>
            <a:spLocks noGrp="1"/>
          </p:cNvSpPr>
          <p:nvPr>
            <p:ph type="title"/>
          </p:nvPr>
        </p:nvSpPr>
        <p:spPr>
          <a:xfrm>
            <a:off x="838200" y="2333625"/>
            <a:ext cx="10515600" cy="1325563"/>
          </a:xfrm>
        </p:spPr>
        <p:txBody>
          <a:bodyPr/>
          <a:lstStyle/>
          <a:p>
            <a:pPr algn="ctr"/>
            <a:r>
              <a:rPr lang="en-US" dirty="0"/>
              <a:t>Making a name for himself…</a:t>
            </a:r>
          </a:p>
        </p:txBody>
      </p:sp>
    </p:spTree>
    <p:extLst>
      <p:ext uri="{BB962C8B-B14F-4D97-AF65-F5344CB8AC3E}">
        <p14:creationId xmlns:p14="http://schemas.microsoft.com/office/powerpoint/2010/main" val="6158680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8EE1543-2526-344E-8109-B737FF1C4182}"/>
              </a:ext>
            </a:extLst>
          </p:cNvPr>
          <p:cNvSpPr txBox="1"/>
          <p:nvPr/>
        </p:nvSpPr>
        <p:spPr>
          <a:xfrm>
            <a:off x="444500" y="366237"/>
            <a:ext cx="2044700" cy="707886"/>
          </a:xfrm>
          <a:prstGeom prst="rect">
            <a:avLst/>
          </a:prstGeom>
          <a:noFill/>
        </p:spPr>
        <p:txBody>
          <a:bodyPr wrap="square" rtlCol="0">
            <a:spAutoFit/>
          </a:bodyPr>
          <a:lstStyle/>
          <a:p>
            <a:r>
              <a:rPr lang="en-US" sz="2000" dirty="0"/>
              <a:t>1970?, unknown publication</a:t>
            </a:r>
          </a:p>
        </p:txBody>
      </p:sp>
      <p:pic>
        <p:nvPicPr>
          <p:cNvPr id="8" name="Picture 7">
            <a:extLst>
              <a:ext uri="{FF2B5EF4-FFF2-40B4-BE49-F238E27FC236}">
                <a16:creationId xmlns:a16="http://schemas.microsoft.com/office/drawing/2014/main" id="{04ED3BAE-B9F5-004A-9C8C-86F85FD872D7}"/>
              </a:ext>
            </a:extLst>
          </p:cNvPr>
          <p:cNvPicPr>
            <a:picLocks noChangeAspect="1"/>
          </p:cNvPicPr>
          <p:nvPr/>
        </p:nvPicPr>
        <p:blipFill>
          <a:blip r:embed="rId3"/>
          <a:stretch>
            <a:fillRect/>
          </a:stretch>
        </p:blipFill>
        <p:spPr>
          <a:xfrm>
            <a:off x="2654300" y="277029"/>
            <a:ext cx="7625736" cy="6303942"/>
          </a:xfrm>
          <a:prstGeom prst="rect">
            <a:avLst/>
          </a:prstGeom>
        </p:spPr>
      </p:pic>
    </p:spTree>
    <p:extLst>
      <p:ext uri="{BB962C8B-B14F-4D97-AF65-F5344CB8AC3E}">
        <p14:creationId xmlns:p14="http://schemas.microsoft.com/office/powerpoint/2010/main" val="38129595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F99857-1263-2D4F-9A44-F99BB027BA55}"/>
              </a:ext>
            </a:extLst>
          </p:cNvPr>
          <p:cNvPicPr>
            <a:picLocks noChangeAspect="1"/>
          </p:cNvPicPr>
          <p:nvPr/>
        </p:nvPicPr>
        <p:blipFill>
          <a:blip r:embed="rId3"/>
          <a:stretch>
            <a:fillRect/>
          </a:stretch>
        </p:blipFill>
        <p:spPr>
          <a:xfrm>
            <a:off x="672897" y="133350"/>
            <a:ext cx="3906346" cy="6591300"/>
          </a:xfrm>
          <a:prstGeom prst="rect">
            <a:avLst/>
          </a:prstGeom>
        </p:spPr>
      </p:pic>
      <p:pic>
        <p:nvPicPr>
          <p:cNvPr id="7" name="Picture 6">
            <a:extLst>
              <a:ext uri="{FF2B5EF4-FFF2-40B4-BE49-F238E27FC236}">
                <a16:creationId xmlns:a16="http://schemas.microsoft.com/office/drawing/2014/main" id="{F8C3539E-3EC2-A445-91E6-AE53D358916E}"/>
              </a:ext>
            </a:extLst>
          </p:cNvPr>
          <p:cNvPicPr>
            <a:picLocks noChangeAspect="1"/>
          </p:cNvPicPr>
          <p:nvPr/>
        </p:nvPicPr>
        <p:blipFill>
          <a:blip r:embed="rId4"/>
          <a:stretch>
            <a:fillRect/>
          </a:stretch>
        </p:blipFill>
        <p:spPr>
          <a:xfrm>
            <a:off x="4982654" y="354307"/>
            <a:ext cx="4806635" cy="1220493"/>
          </a:xfrm>
          <a:prstGeom prst="rect">
            <a:avLst/>
          </a:prstGeom>
        </p:spPr>
      </p:pic>
      <p:pic>
        <p:nvPicPr>
          <p:cNvPr id="9" name="Picture 8">
            <a:extLst>
              <a:ext uri="{FF2B5EF4-FFF2-40B4-BE49-F238E27FC236}">
                <a16:creationId xmlns:a16="http://schemas.microsoft.com/office/drawing/2014/main" id="{7926C7B0-3BC7-3643-9657-C9EF04D58D14}"/>
              </a:ext>
            </a:extLst>
          </p:cNvPr>
          <p:cNvPicPr>
            <a:picLocks noChangeAspect="1"/>
          </p:cNvPicPr>
          <p:nvPr/>
        </p:nvPicPr>
        <p:blipFill>
          <a:blip r:embed="rId5"/>
          <a:stretch>
            <a:fillRect/>
          </a:stretch>
        </p:blipFill>
        <p:spPr>
          <a:xfrm>
            <a:off x="5066095" y="1460500"/>
            <a:ext cx="3366705" cy="5314950"/>
          </a:xfrm>
          <a:prstGeom prst="rect">
            <a:avLst/>
          </a:prstGeom>
        </p:spPr>
      </p:pic>
      <p:pic>
        <p:nvPicPr>
          <p:cNvPr id="11" name="Picture 10">
            <a:extLst>
              <a:ext uri="{FF2B5EF4-FFF2-40B4-BE49-F238E27FC236}">
                <a16:creationId xmlns:a16="http://schemas.microsoft.com/office/drawing/2014/main" id="{7D3676B4-2902-204E-86A7-38C5FF31B12A}"/>
              </a:ext>
            </a:extLst>
          </p:cNvPr>
          <p:cNvPicPr>
            <a:picLocks noChangeAspect="1"/>
          </p:cNvPicPr>
          <p:nvPr/>
        </p:nvPicPr>
        <p:blipFill>
          <a:blip r:embed="rId6"/>
          <a:stretch>
            <a:fillRect/>
          </a:stretch>
        </p:blipFill>
        <p:spPr>
          <a:xfrm>
            <a:off x="8432800" y="1422400"/>
            <a:ext cx="3243957" cy="2369278"/>
          </a:xfrm>
          <a:prstGeom prst="rect">
            <a:avLst/>
          </a:prstGeom>
        </p:spPr>
      </p:pic>
    </p:spTree>
    <p:extLst>
      <p:ext uri="{BB962C8B-B14F-4D97-AF65-F5344CB8AC3E}">
        <p14:creationId xmlns:p14="http://schemas.microsoft.com/office/powerpoint/2010/main" val="145207669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EE6C603-A5E7-5842-82A5-388D9A26C004}"/>
              </a:ext>
            </a:extLst>
          </p:cNvPr>
          <p:cNvPicPr>
            <a:picLocks noChangeAspect="1"/>
          </p:cNvPicPr>
          <p:nvPr/>
        </p:nvPicPr>
        <p:blipFill>
          <a:blip r:embed="rId3"/>
          <a:stretch>
            <a:fillRect/>
          </a:stretch>
        </p:blipFill>
        <p:spPr>
          <a:xfrm>
            <a:off x="1682392" y="221932"/>
            <a:ext cx="4229100" cy="6414135"/>
          </a:xfrm>
          <a:prstGeom prst="rect">
            <a:avLst/>
          </a:prstGeom>
        </p:spPr>
      </p:pic>
      <p:sp>
        <p:nvSpPr>
          <p:cNvPr id="6" name="TextBox 5">
            <a:extLst>
              <a:ext uri="{FF2B5EF4-FFF2-40B4-BE49-F238E27FC236}">
                <a16:creationId xmlns:a16="http://schemas.microsoft.com/office/drawing/2014/main" id="{53BDC7A4-B6A0-BD4E-A74B-63D030A48C2A}"/>
              </a:ext>
            </a:extLst>
          </p:cNvPr>
          <p:cNvSpPr txBox="1"/>
          <p:nvPr/>
        </p:nvSpPr>
        <p:spPr>
          <a:xfrm>
            <a:off x="6604000" y="1714500"/>
            <a:ext cx="4546600" cy="1200329"/>
          </a:xfrm>
          <a:prstGeom prst="rect">
            <a:avLst/>
          </a:prstGeom>
          <a:noFill/>
        </p:spPr>
        <p:txBody>
          <a:bodyPr wrap="square" rtlCol="0">
            <a:spAutoFit/>
          </a:bodyPr>
          <a:lstStyle/>
          <a:p>
            <a:r>
              <a:rPr lang="en-US" sz="2400" dirty="0"/>
              <a:t>“For Harold, a 65-year-old engineer, has perfected a car that runs on high-octane manure.”</a:t>
            </a:r>
          </a:p>
        </p:txBody>
      </p:sp>
      <p:sp>
        <p:nvSpPr>
          <p:cNvPr id="7" name="TextBox 6">
            <a:extLst>
              <a:ext uri="{FF2B5EF4-FFF2-40B4-BE49-F238E27FC236}">
                <a16:creationId xmlns:a16="http://schemas.microsoft.com/office/drawing/2014/main" id="{050EF606-C0B7-F74A-A5F5-052E2590112D}"/>
              </a:ext>
            </a:extLst>
          </p:cNvPr>
          <p:cNvSpPr txBox="1"/>
          <p:nvPr/>
        </p:nvSpPr>
        <p:spPr>
          <a:xfrm>
            <a:off x="6604000" y="3746500"/>
            <a:ext cx="4546600" cy="1569660"/>
          </a:xfrm>
          <a:prstGeom prst="rect">
            <a:avLst/>
          </a:prstGeom>
          <a:noFill/>
        </p:spPr>
        <p:txBody>
          <a:bodyPr wrap="square" rtlCol="0">
            <a:spAutoFit/>
          </a:bodyPr>
          <a:lstStyle/>
          <a:p>
            <a:r>
              <a:rPr lang="en-US" sz="2400" dirty="0"/>
              <a:t>“ “The greater the stink the higher the octane,” he claims.</a:t>
            </a:r>
          </a:p>
          <a:p>
            <a:endParaRPr lang="en-US" sz="2400" dirty="0"/>
          </a:p>
          <a:p>
            <a:r>
              <a:rPr lang="en-US" sz="2400" dirty="0"/>
              <a:t>Or, as they say, it’s an ill wind…”</a:t>
            </a:r>
          </a:p>
        </p:txBody>
      </p:sp>
      <p:sp>
        <p:nvSpPr>
          <p:cNvPr id="8" name="TextBox 7">
            <a:extLst>
              <a:ext uri="{FF2B5EF4-FFF2-40B4-BE49-F238E27FC236}">
                <a16:creationId xmlns:a16="http://schemas.microsoft.com/office/drawing/2014/main" id="{649C7A0A-324E-EC4A-9A22-C088602332B8}"/>
              </a:ext>
            </a:extLst>
          </p:cNvPr>
          <p:cNvSpPr txBox="1"/>
          <p:nvPr/>
        </p:nvSpPr>
        <p:spPr>
          <a:xfrm>
            <a:off x="254000" y="520700"/>
            <a:ext cx="1309461" cy="646331"/>
          </a:xfrm>
          <a:prstGeom prst="rect">
            <a:avLst/>
          </a:prstGeom>
          <a:noFill/>
        </p:spPr>
        <p:txBody>
          <a:bodyPr wrap="none" rtlCol="0">
            <a:spAutoFit/>
          </a:bodyPr>
          <a:lstStyle/>
          <a:p>
            <a:r>
              <a:rPr lang="en-US" dirty="0"/>
              <a:t>Daily Mirror</a:t>
            </a:r>
          </a:p>
          <a:p>
            <a:r>
              <a:rPr lang="en-US" dirty="0"/>
              <a:t>June 1973</a:t>
            </a:r>
          </a:p>
        </p:txBody>
      </p:sp>
    </p:spTree>
    <p:extLst>
      <p:ext uri="{BB962C8B-B14F-4D97-AF65-F5344CB8AC3E}">
        <p14:creationId xmlns:p14="http://schemas.microsoft.com/office/powerpoint/2010/main" val="122589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92F121-ADAC-614A-8351-28290007947C}"/>
              </a:ext>
            </a:extLst>
          </p:cNvPr>
          <p:cNvPicPr>
            <a:picLocks noChangeAspect="1"/>
          </p:cNvPicPr>
          <p:nvPr/>
        </p:nvPicPr>
        <p:blipFill>
          <a:blip r:embed="rId3"/>
          <a:stretch>
            <a:fillRect/>
          </a:stretch>
        </p:blipFill>
        <p:spPr>
          <a:xfrm>
            <a:off x="355600" y="1333499"/>
            <a:ext cx="4813300" cy="5379570"/>
          </a:xfrm>
          <a:prstGeom prst="rect">
            <a:avLst/>
          </a:prstGeom>
        </p:spPr>
      </p:pic>
      <p:sp>
        <p:nvSpPr>
          <p:cNvPr id="6" name="TextBox 5">
            <a:extLst>
              <a:ext uri="{FF2B5EF4-FFF2-40B4-BE49-F238E27FC236}">
                <a16:creationId xmlns:a16="http://schemas.microsoft.com/office/drawing/2014/main" id="{DDA2D5FC-CBEF-2647-AF60-424052F83472}"/>
              </a:ext>
            </a:extLst>
          </p:cNvPr>
          <p:cNvSpPr txBox="1"/>
          <p:nvPr/>
        </p:nvSpPr>
        <p:spPr>
          <a:xfrm>
            <a:off x="355600" y="457200"/>
            <a:ext cx="7759700" cy="523220"/>
          </a:xfrm>
          <a:prstGeom prst="rect">
            <a:avLst/>
          </a:prstGeom>
          <a:noFill/>
        </p:spPr>
        <p:txBody>
          <a:bodyPr wrap="square" rtlCol="0">
            <a:spAutoFit/>
          </a:bodyPr>
          <a:lstStyle/>
          <a:p>
            <a:r>
              <a:rPr lang="en-US" sz="2800" dirty="0"/>
              <a:t>The Express &amp; Star newspaper, 3</a:t>
            </a:r>
            <a:r>
              <a:rPr lang="en-US" sz="2800" baseline="30000" dirty="0"/>
              <a:t>rd</a:t>
            </a:r>
            <a:r>
              <a:rPr lang="en-US" sz="2800" dirty="0"/>
              <a:t> August 1973</a:t>
            </a:r>
          </a:p>
        </p:txBody>
      </p:sp>
      <p:sp>
        <p:nvSpPr>
          <p:cNvPr id="7" name="TextBox 6">
            <a:extLst>
              <a:ext uri="{FF2B5EF4-FFF2-40B4-BE49-F238E27FC236}">
                <a16:creationId xmlns:a16="http://schemas.microsoft.com/office/drawing/2014/main" id="{757DAACA-3FC8-E143-8D62-2BBDCD005317}"/>
              </a:ext>
            </a:extLst>
          </p:cNvPr>
          <p:cNvSpPr txBox="1"/>
          <p:nvPr/>
        </p:nvSpPr>
        <p:spPr>
          <a:xfrm>
            <a:off x="5294884" y="1333499"/>
            <a:ext cx="3670300" cy="1754326"/>
          </a:xfrm>
          <a:prstGeom prst="rect">
            <a:avLst/>
          </a:prstGeom>
          <a:noFill/>
        </p:spPr>
        <p:txBody>
          <a:bodyPr wrap="square" rtlCol="0">
            <a:spAutoFit/>
          </a:bodyPr>
          <a:lstStyle/>
          <a:p>
            <a:r>
              <a:rPr lang="en-US" dirty="0"/>
              <a:t>“Eccentric tales have drifted up from Devon in the past and </a:t>
            </a:r>
            <a:r>
              <a:rPr lang="en-US" dirty="0" err="1"/>
              <a:t>rumours</a:t>
            </a:r>
            <a:r>
              <a:rPr lang="en-US" dirty="0"/>
              <a:t> that the world’s energy crisis had finally been solved in the tiny Devon village of </a:t>
            </a:r>
            <a:r>
              <a:rPr lang="en-US" dirty="0" err="1"/>
              <a:t>Blackawton</a:t>
            </a:r>
            <a:r>
              <a:rPr lang="en-US" dirty="0"/>
              <a:t> merely confirmed the general suspicion.”</a:t>
            </a:r>
          </a:p>
        </p:txBody>
      </p:sp>
      <p:sp>
        <p:nvSpPr>
          <p:cNvPr id="8" name="TextBox 7">
            <a:extLst>
              <a:ext uri="{FF2B5EF4-FFF2-40B4-BE49-F238E27FC236}">
                <a16:creationId xmlns:a16="http://schemas.microsoft.com/office/drawing/2014/main" id="{18CA45D2-C812-7641-B550-E87ACD97E4D8}"/>
              </a:ext>
            </a:extLst>
          </p:cNvPr>
          <p:cNvSpPr txBox="1"/>
          <p:nvPr/>
        </p:nvSpPr>
        <p:spPr>
          <a:xfrm>
            <a:off x="7567168" y="2889071"/>
            <a:ext cx="3048000" cy="1200329"/>
          </a:xfrm>
          <a:prstGeom prst="rect">
            <a:avLst/>
          </a:prstGeom>
          <a:noFill/>
        </p:spPr>
        <p:txBody>
          <a:bodyPr wrap="square" rtlCol="0">
            <a:spAutoFit/>
          </a:bodyPr>
          <a:lstStyle/>
          <a:p>
            <a:r>
              <a:rPr lang="en-US" dirty="0"/>
              <a:t>“… the local farmers in the Forces Tavern claimed that this particular </a:t>
            </a:r>
            <a:r>
              <a:rPr lang="en-US" dirty="0" err="1"/>
              <a:t>rumour</a:t>
            </a:r>
            <a:r>
              <a:rPr lang="en-US" dirty="0"/>
              <a:t> was incontestably true.”</a:t>
            </a:r>
          </a:p>
        </p:txBody>
      </p:sp>
      <p:sp>
        <p:nvSpPr>
          <p:cNvPr id="9" name="TextBox 8">
            <a:extLst>
              <a:ext uri="{FF2B5EF4-FFF2-40B4-BE49-F238E27FC236}">
                <a16:creationId xmlns:a16="http://schemas.microsoft.com/office/drawing/2014/main" id="{8F32FA28-8F3C-864F-A1B5-093EB796A1C2}"/>
              </a:ext>
            </a:extLst>
          </p:cNvPr>
          <p:cNvSpPr txBox="1"/>
          <p:nvPr/>
        </p:nvSpPr>
        <p:spPr>
          <a:xfrm>
            <a:off x="8636000" y="4472024"/>
            <a:ext cx="3200400" cy="2031325"/>
          </a:xfrm>
          <a:prstGeom prst="rect">
            <a:avLst/>
          </a:prstGeom>
          <a:noFill/>
        </p:spPr>
        <p:txBody>
          <a:bodyPr wrap="square" rtlCol="0">
            <a:spAutoFit/>
          </a:bodyPr>
          <a:lstStyle/>
          <a:p>
            <a:r>
              <a:rPr lang="en-US" dirty="0"/>
              <a:t>”He treats visitors with a kind of New Testament forbearance. The heathen arrive, he likes to say, and before departing they have usually paid the £9 for his converter and a full set of instructions…”</a:t>
            </a:r>
          </a:p>
        </p:txBody>
      </p:sp>
      <p:pic>
        <p:nvPicPr>
          <p:cNvPr id="11" name="Picture 10">
            <a:extLst>
              <a:ext uri="{FF2B5EF4-FFF2-40B4-BE49-F238E27FC236}">
                <a16:creationId xmlns:a16="http://schemas.microsoft.com/office/drawing/2014/main" id="{21151DA1-06F3-DF40-B7EF-C132D855F39B}"/>
              </a:ext>
            </a:extLst>
          </p:cNvPr>
          <p:cNvPicPr>
            <a:picLocks noChangeAspect="1"/>
          </p:cNvPicPr>
          <p:nvPr/>
        </p:nvPicPr>
        <p:blipFill>
          <a:blip r:embed="rId4"/>
          <a:stretch>
            <a:fillRect/>
          </a:stretch>
        </p:blipFill>
        <p:spPr>
          <a:xfrm>
            <a:off x="5168900" y="4262306"/>
            <a:ext cx="3214115" cy="2450763"/>
          </a:xfrm>
          <a:prstGeom prst="rect">
            <a:avLst/>
          </a:prstGeom>
        </p:spPr>
      </p:pic>
    </p:spTree>
    <p:extLst>
      <p:ext uri="{BB962C8B-B14F-4D97-AF65-F5344CB8AC3E}">
        <p14:creationId xmlns:p14="http://schemas.microsoft.com/office/powerpoint/2010/main" val="282140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187E7C7-0BDF-A741-BE10-928EE88B48B0}"/>
              </a:ext>
            </a:extLst>
          </p:cNvPr>
          <p:cNvGrpSpPr/>
          <p:nvPr/>
        </p:nvGrpSpPr>
        <p:grpSpPr>
          <a:xfrm>
            <a:off x="0" y="0"/>
            <a:ext cx="12192000" cy="7543800"/>
            <a:chOff x="1110082" y="0"/>
            <a:chExt cx="9971835" cy="6858000"/>
          </a:xfrm>
        </p:grpSpPr>
        <p:pic>
          <p:nvPicPr>
            <p:cNvPr id="9" name="Picture 8">
              <a:extLst>
                <a:ext uri="{FF2B5EF4-FFF2-40B4-BE49-F238E27FC236}">
                  <a16:creationId xmlns:a16="http://schemas.microsoft.com/office/drawing/2014/main" id="{47132A94-1CA0-8543-88AD-78EC4DA5CDF8}"/>
                </a:ext>
              </a:extLst>
            </p:cNvPr>
            <p:cNvPicPr>
              <a:picLocks noChangeAspect="1"/>
            </p:cNvPicPr>
            <p:nvPr/>
          </p:nvPicPr>
          <p:blipFill>
            <a:blip r:embed="rId3"/>
            <a:stretch>
              <a:fillRect/>
            </a:stretch>
          </p:blipFill>
          <p:spPr>
            <a:xfrm>
              <a:off x="1110082" y="0"/>
              <a:ext cx="9971835" cy="6858000"/>
            </a:xfrm>
            <a:prstGeom prst="rect">
              <a:avLst/>
            </a:prstGeom>
          </p:spPr>
        </p:pic>
        <p:sp>
          <p:nvSpPr>
            <p:cNvPr id="10" name="TextBox 9">
              <a:extLst>
                <a:ext uri="{FF2B5EF4-FFF2-40B4-BE49-F238E27FC236}">
                  <a16:creationId xmlns:a16="http://schemas.microsoft.com/office/drawing/2014/main" id="{F439F72F-0669-874D-90D1-425EAAB9D31B}"/>
                </a:ext>
              </a:extLst>
            </p:cNvPr>
            <p:cNvSpPr txBox="1"/>
            <p:nvPr/>
          </p:nvSpPr>
          <p:spPr>
            <a:xfrm>
              <a:off x="6477000" y="4546601"/>
              <a:ext cx="1257300" cy="276999"/>
            </a:xfrm>
            <a:prstGeom prst="rect">
              <a:avLst/>
            </a:prstGeom>
            <a:noFill/>
          </p:spPr>
          <p:txBody>
            <a:bodyPr wrap="square" rtlCol="0">
              <a:spAutoFit/>
            </a:bodyPr>
            <a:lstStyle/>
            <a:p>
              <a:r>
                <a:rPr lang="en-US" sz="1200" dirty="0">
                  <a:solidFill>
                    <a:srgbClr val="FF0000"/>
                  </a:solidFill>
                </a:rPr>
                <a:t>Penny Rowden</a:t>
              </a:r>
            </a:p>
          </p:txBody>
        </p:sp>
      </p:grpSp>
      <p:sp>
        <p:nvSpPr>
          <p:cNvPr id="8" name="TextBox 7">
            <a:extLst>
              <a:ext uri="{FF2B5EF4-FFF2-40B4-BE49-F238E27FC236}">
                <a16:creationId xmlns:a16="http://schemas.microsoft.com/office/drawing/2014/main" id="{48A3AA4D-0AA3-354B-831B-974CAD87C6B5}"/>
              </a:ext>
            </a:extLst>
          </p:cNvPr>
          <p:cNvSpPr txBox="1"/>
          <p:nvPr/>
        </p:nvSpPr>
        <p:spPr>
          <a:xfrm>
            <a:off x="3276600" y="1985401"/>
            <a:ext cx="7112000" cy="461665"/>
          </a:xfrm>
          <a:prstGeom prst="rect">
            <a:avLst/>
          </a:prstGeom>
          <a:noFill/>
        </p:spPr>
        <p:txBody>
          <a:bodyPr wrap="square" rtlCol="0">
            <a:spAutoFit/>
          </a:bodyPr>
          <a:lstStyle/>
          <a:p>
            <a:r>
              <a:rPr lang="en-US" sz="2400" dirty="0"/>
              <a:t>…so, I thought, nothing to lose, let’s try for a…</a:t>
            </a:r>
          </a:p>
        </p:txBody>
      </p:sp>
      <p:pic>
        <p:nvPicPr>
          <p:cNvPr id="5" name="Picture 4">
            <a:extLst>
              <a:ext uri="{FF2B5EF4-FFF2-40B4-BE49-F238E27FC236}">
                <a16:creationId xmlns:a16="http://schemas.microsoft.com/office/drawing/2014/main" id="{E8DB28F7-0CC0-0746-BF97-D7BB5378C049}"/>
              </a:ext>
            </a:extLst>
          </p:cNvPr>
          <p:cNvPicPr>
            <a:picLocks noChangeAspect="1"/>
          </p:cNvPicPr>
          <p:nvPr/>
        </p:nvPicPr>
        <p:blipFill>
          <a:blip r:embed="rId4"/>
          <a:stretch>
            <a:fillRect/>
          </a:stretch>
        </p:blipFill>
        <p:spPr>
          <a:xfrm>
            <a:off x="0" y="3429000"/>
            <a:ext cx="12192000" cy="3429001"/>
          </a:xfrm>
          <a:prstGeom prst="rect">
            <a:avLst/>
          </a:prstGeom>
        </p:spPr>
      </p:pic>
      <p:sp>
        <p:nvSpPr>
          <p:cNvPr id="7" name="TextBox 6">
            <a:extLst>
              <a:ext uri="{FF2B5EF4-FFF2-40B4-BE49-F238E27FC236}">
                <a16:creationId xmlns:a16="http://schemas.microsoft.com/office/drawing/2014/main" id="{7CCCACBC-9458-3842-AD8A-C5825F6BD8A0}"/>
              </a:ext>
            </a:extLst>
          </p:cNvPr>
          <p:cNvSpPr txBox="1"/>
          <p:nvPr/>
        </p:nvSpPr>
        <p:spPr>
          <a:xfrm>
            <a:off x="768350" y="1172601"/>
            <a:ext cx="10852150" cy="461665"/>
          </a:xfrm>
          <a:prstGeom prst="rect">
            <a:avLst/>
          </a:prstGeom>
          <a:noFill/>
        </p:spPr>
        <p:txBody>
          <a:bodyPr wrap="square" rtlCol="0">
            <a:spAutoFit/>
          </a:bodyPr>
          <a:lstStyle/>
          <a:p>
            <a:r>
              <a:rPr lang="en-US" sz="2400" dirty="0"/>
              <a:t>…but we’d just had our offer on a house in Devon, called “Penny Rowden”, accepted…</a:t>
            </a:r>
          </a:p>
        </p:txBody>
      </p:sp>
      <p:sp>
        <p:nvSpPr>
          <p:cNvPr id="6" name="TextBox 5">
            <a:extLst>
              <a:ext uri="{FF2B5EF4-FFF2-40B4-BE49-F238E27FC236}">
                <a16:creationId xmlns:a16="http://schemas.microsoft.com/office/drawing/2014/main" id="{F4F7874C-FF53-E94C-8E92-513AEA0CFA14}"/>
              </a:ext>
            </a:extLst>
          </p:cNvPr>
          <p:cNvSpPr txBox="1"/>
          <p:nvPr/>
        </p:nvSpPr>
        <p:spPr>
          <a:xfrm>
            <a:off x="571500" y="382626"/>
            <a:ext cx="8051800" cy="461665"/>
          </a:xfrm>
          <a:prstGeom prst="rect">
            <a:avLst/>
          </a:prstGeom>
          <a:noFill/>
        </p:spPr>
        <p:txBody>
          <a:bodyPr wrap="square" rtlCol="0">
            <a:spAutoFit/>
          </a:bodyPr>
          <a:lstStyle/>
          <a:p>
            <a:r>
              <a:rPr lang="en-US" sz="2400" dirty="0"/>
              <a:t>It was a wet Sunday afternoon in April 2019, I was bored…</a:t>
            </a:r>
          </a:p>
        </p:txBody>
      </p:sp>
    </p:spTree>
    <p:extLst>
      <p:ext uri="{BB962C8B-B14F-4D97-AF65-F5344CB8AC3E}">
        <p14:creationId xmlns:p14="http://schemas.microsoft.com/office/powerpoint/2010/main" val="854302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1000" fill="hold"/>
                                        <p:tgtEl>
                                          <p:spTgt spid="5"/>
                                        </p:tgtEl>
                                        <p:attrNameLst>
                                          <p:attrName>ppt_x</p:attrName>
                                        </p:attrNameLst>
                                      </p:cBhvr>
                                      <p:tavLst>
                                        <p:tav tm="0">
                                          <p:val>
                                            <p:strVal val="#ppt_x"/>
                                          </p:val>
                                        </p:tav>
                                        <p:tav tm="100000">
                                          <p:val>
                                            <p:strVal val="#ppt_x"/>
                                          </p:val>
                                        </p:tav>
                                      </p:tavLst>
                                    </p:anim>
                                    <p:anim calcmode="lin" valueType="num">
                                      <p:cBhvr additive="base">
                                        <p:cTn id="21"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D663859-446D-F642-A5D3-6EAD4A151C6B}"/>
              </a:ext>
            </a:extLst>
          </p:cNvPr>
          <p:cNvPicPr>
            <a:picLocks noChangeAspect="1"/>
          </p:cNvPicPr>
          <p:nvPr/>
        </p:nvPicPr>
        <p:blipFill>
          <a:blip r:embed="rId3"/>
          <a:stretch>
            <a:fillRect/>
          </a:stretch>
        </p:blipFill>
        <p:spPr>
          <a:xfrm>
            <a:off x="2755900" y="609600"/>
            <a:ext cx="5207000" cy="5638800"/>
          </a:xfrm>
          <a:prstGeom prst="rect">
            <a:avLst/>
          </a:prstGeom>
        </p:spPr>
      </p:pic>
      <p:sp>
        <p:nvSpPr>
          <p:cNvPr id="6" name="TextBox 5">
            <a:extLst>
              <a:ext uri="{FF2B5EF4-FFF2-40B4-BE49-F238E27FC236}">
                <a16:creationId xmlns:a16="http://schemas.microsoft.com/office/drawing/2014/main" id="{A8FE56CC-7079-1D4F-8699-6D91910CB401}"/>
              </a:ext>
            </a:extLst>
          </p:cNvPr>
          <p:cNvSpPr txBox="1"/>
          <p:nvPr/>
        </p:nvSpPr>
        <p:spPr>
          <a:xfrm>
            <a:off x="228600" y="609600"/>
            <a:ext cx="2184400" cy="646331"/>
          </a:xfrm>
          <a:prstGeom prst="rect">
            <a:avLst/>
          </a:prstGeom>
          <a:noFill/>
        </p:spPr>
        <p:txBody>
          <a:bodyPr wrap="square" rtlCol="0">
            <a:spAutoFit/>
          </a:bodyPr>
          <a:lstStyle/>
          <a:p>
            <a:r>
              <a:rPr lang="en-US" dirty="0"/>
              <a:t>Daily Mirror</a:t>
            </a:r>
          </a:p>
          <a:p>
            <a:r>
              <a:rPr lang="en-US" dirty="0"/>
              <a:t>November 18</a:t>
            </a:r>
            <a:r>
              <a:rPr lang="en-US" baseline="30000" dirty="0"/>
              <a:t>th</a:t>
            </a:r>
            <a:r>
              <a:rPr lang="en-US" dirty="0"/>
              <a:t> 1974</a:t>
            </a:r>
          </a:p>
        </p:txBody>
      </p:sp>
      <p:sp>
        <p:nvSpPr>
          <p:cNvPr id="7" name="TextBox 6">
            <a:extLst>
              <a:ext uri="{FF2B5EF4-FFF2-40B4-BE49-F238E27FC236}">
                <a16:creationId xmlns:a16="http://schemas.microsoft.com/office/drawing/2014/main" id="{5EECB56D-961C-BE4E-B7BE-2C8D8C252EA0}"/>
              </a:ext>
            </a:extLst>
          </p:cNvPr>
          <p:cNvSpPr txBox="1"/>
          <p:nvPr/>
        </p:nvSpPr>
        <p:spPr>
          <a:xfrm>
            <a:off x="8305800" y="1435100"/>
            <a:ext cx="3327400" cy="3416320"/>
          </a:xfrm>
          <a:prstGeom prst="rect">
            <a:avLst/>
          </a:prstGeom>
          <a:noFill/>
        </p:spPr>
        <p:txBody>
          <a:bodyPr wrap="square" rtlCol="0">
            <a:spAutoFit/>
          </a:bodyPr>
          <a:lstStyle/>
          <a:p>
            <a:r>
              <a:rPr lang="en-US" dirty="0"/>
              <a:t>”</a:t>
            </a:r>
            <a:r>
              <a:rPr lang="en-US" b="1" dirty="0"/>
              <a:t>Cow-pats, pig-droppings and other farmyard dung</a:t>
            </a:r>
            <a:r>
              <a:rPr lang="en-US" dirty="0"/>
              <a:t>. It is the combustible methane gas from these substances that runs the car. Several people have invented methods of distilling this and filtering it to an engine.</a:t>
            </a:r>
          </a:p>
          <a:p>
            <a:r>
              <a:rPr lang="en-US" dirty="0"/>
              <a:t>   Best known is former electrical and mechanical engineer Mr. Harold Bate, now 66 and living in </a:t>
            </a:r>
            <a:r>
              <a:rPr lang="en-US" dirty="0" err="1"/>
              <a:t>Blackawton</a:t>
            </a:r>
            <a:r>
              <a:rPr lang="en-US" dirty="0"/>
              <a:t>, Devon. His £20 conversion kit is on the market.”</a:t>
            </a:r>
          </a:p>
        </p:txBody>
      </p:sp>
    </p:spTree>
    <p:extLst>
      <p:ext uri="{BB962C8B-B14F-4D97-AF65-F5344CB8AC3E}">
        <p14:creationId xmlns:p14="http://schemas.microsoft.com/office/powerpoint/2010/main" val="29342306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9DE810E-033C-5E4E-B210-28D829173D53}"/>
              </a:ext>
            </a:extLst>
          </p:cNvPr>
          <p:cNvPicPr>
            <a:picLocks noChangeAspect="1"/>
          </p:cNvPicPr>
          <p:nvPr/>
        </p:nvPicPr>
        <p:blipFill>
          <a:blip r:embed="rId3"/>
          <a:stretch>
            <a:fillRect/>
          </a:stretch>
        </p:blipFill>
        <p:spPr>
          <a:xfrm>
            <a:off x="2738228" y="179798"/>
            <a:ext cx="5303507" cy="6498404"/>
          </a:xfrm>
          <a:prstGeom prst="rect">
            <a:avLst/>
          </a:prstGeom>
        </p:spPr>
      </p:pic>
      <p:sp>
        <p:nvSpPr>
          <p:cNvPr id="8" name="TextBox 7">
            <a:extLst>
              <a:ext uri="{FF2B5EF4-FFF2-40B4-BE49-F238E27FC236}">
                <a16:creationId xmlns:a16="http://schemas.microsoft.com/office/drawing/2014/main" id="{4A978577-D953-0E4B-B38A-02C47684E917}"/>
              </a:ext>
            </a:extLst>
          </p:cNvPr>
          <p:cNvSpPr txBox="1"/>
          <p:nvPr/>
        </p:nvSpPr>
        <p:spPr>
          <a:xfrm>
            <a:off x="195209" y="493158"/>
            <a:ext cx="2106202" cy="369332"/>
          </a:xfrm>
          <a:prstGeom prst="rect">
            <a:avLst/>
          </a:prstGeom>
          <a:noFill/>
        </p:spPr>
        <p:txBody>
          <a:bodyPr wrap="square" rtlCol="0">
            <a:spAutoFit/>
          </a:bodyPr>
          <a:lstStyle/>
          <a:p>
            <a:r>
              <a:rPr lang="en-US" dirty="0"/>
              <a:t>8</a:t>
            </a:r>
            <a:r>
              <a:rPr lang="en-US" baseline="30000" dirty="0"/>
              <a:t>th</a:t>
            </a:r>
            <a:r>
              <a:rPr lang="en-US" dirty="0"/>
              <a:t> September 1977</a:t>
            </a:r>
          </a:p>
        </p:txBody>
      </p:sp>
      <p:sp>
        <p:nvSpPr>
          <p:cNvPr id="9" name="TextBox 8">
            <a:extLst>
              <a:ext uri="{FF2B5EF4-FFF2-40B4-BE49-F238E27FC236}">
                <a16:creationId xmlns:a16="http://schemas.microsoft.com/office/drawing/2014/main" id="{2356B1FB-AC47-664E-8FB5-75A865699258}"/>
              </a:ext>
            </a:extLst>
          </p:cNvPr>
          <p:cNvSpPr txBox="1"/>
          <p:nvPr/>
        </p:nvSpPr>
        <p:spPr>
          <a:xfrm>
            <a:off x="8373439" y="179798"/>
            <a:ext cx="3164440" cy="3139321"/>
          </a:xfrm>
          <a:prstGeom prst="rect">
            <a:avLst/>
          </a:prstGeom>
          <a:noFill/>
        </p:spPr>
        <p:txBody>
          <a:bodyPr wrap="square" rtlCol="0">
            <a:spAutoFit/>
          </a:bodyPr>
          <a:lstStyle/>
          <a:p>
            <a:r>
              <a:rPr lang="en-US" b="1" dirty="0"/>
              <a:t>Energy Minister Wedgwood Benn Opens Energy Exhibition</a:t>
            </a:r>
          </a:p>
          <a:p>
            <a:r>
              <a:rPr lang="en-US" b="1" dirty="0"/>
              <a:t>At Olympia</a:t>
            </a:r>
          </a:p>
          <a:p>
            <a:endParaRPr lang="en-US" dirty="0"/>
          </a:p>
          <a:p>
            <a:r>
              <a:rPr lang="en-US" i="1" dirty="0"/>
              <a:t>“Inventor Harold Bate explains to </a:t>
            </a:r>
            <a:r>
              <a:rPr lang="en-US" i="1" dirty="0" err="1"/>
              <a:t>Mr</a:t>
            </a:r>
            <a:r>
              <a:rPr lang="en-US" i="1" dirty="0"/>
              <a:t> Benn his method of running a car at twentieth of the usual cost. His </a:t>
            </a:r>
            <a:r>
              <a:rPr lang="en-US" i="1" dirty="0" err="1"/>
              <a:t>fual</a:t>
            </a:r>
            <a:r>
              <a:rPr lang="en-US" i="1" dirty="0"/>
              <a:t> [sic] is literally chicken feed, by using highly toxic chicken manure to produce methane gas.”</a:t>
            </a:r>
          </a:p>
        </p:txBody>
      </p:sp>
      <p:sp>
        <p:nvSpPr>
          <p:cNvPr id="10" name="TextBox 9">
            <a:extLst>
              <a:ext uri="{FF2B5EF4-FFF2-40B4-BE49-F238E27FC236}">
                <a16:creationId xmlns:a16="http://schemas.microsoft.com/office/drawing/2014/main" id="{90AC67A6-E1F8-C04B-BA54-4EC138F3643A}"/>
              </a:ext>
            </a:extLst>
          </p:cNvPr>
          <p:cNvSpPr txBox="1"/>
          <p:nvPr/>
        </p:nvSpPr>
        <p:spPr>
          <a:xfrm>
            <a:off x="6491804" y="6462445"/>
            <a:ext cx="1643864" cy="215757"/>
          </a:xfrm>
          <a:prstGeom prst="rect">
            <a:avLst/>
          </a:prstGeom>
          <a:noFill/>
        </p:spPr>
        <p:txBody>
          <a:bodyPr wrap="square" rtlCol="0">
            <a:spAutoFit/>
          </a:bodyPr>
          <a:lstStyle/>
          <a:p>
            <a:r>
              <a:rPr lang="en-US" sz="800" dirty="0"/>
              <a:t>©Keystone Press Agency, Inc, NY</a:t>
            </a:r>
          </a:p>
        </p:txBody>
      </p:sp>
    </p:spTree>
    <p:extLst>
      <p:ext uri="{BB962C8B-B14F-4D97-AF65-F5344CB8AC3E}">
        <p14:creationId xmlns:p14="http://schemas.microsoft.com/office/powerpoint/2010/main" val="5737901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E14BE3-5E01-CA40-BE86-76342338E93E}"/>
              </a:ext>
            </a:extLst>
          </p:cNvPr>
          <p:cNvSpPr>
            <a:spLocks noGrp="1"/>
          </p:cNvSpPr>
          <p:nvPr>
            <p:ph type="title"/>
          </p:nvPr>
        </p:nvSpPr>
        <p:spPr>
          <a:xfrm>
            <a:off x="838200" y="2257425"/>
            <a:ext cx="10515600" cy="1325563"/>
          </a:xfrm>
        </p:spPr>
        <p:txBody>
          <a:bodyPr/>
          <a:lstStyle/>
          <a:p>
            <a:pPr algn="ctr"/>
            <a:r>
              <a:rPr lang="en-US" b="1" dirty="0"/>
              <a:t>Did it work? Was it practical?</a:t>
            </a:r>
          </a:p>
        </p:txBody>
      </p:sp>
    </p:spTree>
    <p:extLst>
      <p:ext uri="{BB962C8B-B14F-4D97-AF65-F5344CB8AC3E}">
        <p14:creationId xmlns:p14="http://schemas.microsoft.com/office/powerpoint/2010/main" val="33622232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ank_quote" descr="bank_quote">
            <a:hlinkClick r:id="" action="ppaction://media"/>
            <a:extLst>
              <a:ext uri="{FF2B5EF4-FFF2-40B4-BE49-F238E27FC236}">
                <a16:creationId xmlns:a16="http://schemas.microsoft.com/office/drawing/2014/main" id="{A6E3605A-3E09-564E-88FF-2794EC651D89}"/>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288381" y="573286"/>
            <a:ext cx="7615237" cy="5711428"/>
          </a:xfrm>
          <a:prstGeom prst="rect">
            <a:avLst/>
          </a:prstGeom>
        </p:spPr>
      </p:pic>
      <p:sp>
        <p:nvSpPr>
          <p:cNvPr id="2" name="TextBox 1">
            <a:extLst>
              <a:ext uri="{FF2B5EF4-FFF2-40B4-BE49-F238E27FC236}">
                <a16:creationId xmlns:a16="http://schemas.microsoft.com/office/drawing/2014/main" id="{4F2CC4C9-EE0B-EB41-9830-9A5F787CBCA2}"/>
              </a:ext>
            </a:extLst>
          </p:cNvPr>
          <p:cNvSpPr txBox="1"/>
          <p:nvPr/>
        </p:nvSpPr>
        <p:spPr>
          <a:xfrm>
            <a:off x="1246596" y="6369977"/>
            <a:ext cx="9698805" cy="369332"/>
          </a:xfrm>
          <a:prstGeom prst="rect">
            <a:avLst/>
          </a:prstGeom>
          <a:noFill/>
        </p:spPr>
        <p:txBody>
          <a:bodyPr wrap="square" rtlCol="0">
            <a:spAutoFit/>
          </a:bodyPr>
          <a:lstStyle/>
          <a:p>
            <a:r>
              <a:rPr lang="en-US" i="1" dirty="0"/>
              <a:t>Note: this a short, fair-use extract from the Film Board of Canada film: “Bate’s Car – Sweet as a Nut” </a:t>
            </a:r>
          </a:p>
        </p:txBody>
      </p:sp>
    </p:spTree>
    <p:extLst>
      <p:ext uri="{BB962C8B-B14F-4D97-AF65-F5344CB8AC3E}">
        <p14:creationId xmlns:p14="http://schemas.microsoft.com/office/powerpoint/2010/main" val="143719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90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showWhenStopped="0">
                <p:cTn id="7"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9399C6B-60B9-F14B-B33D-B8C9972A9A14}"/>
              </a:ext>
            </a:extLst>
          </p:cNvPr>
          <p:cNvPicPr>
            <a:picLocks noGrp="1" noChangeAspect="1"/>
          </p:cNvPicPr>
          <p:nvPr>
            <p:ph idx="1"/>
          </p:nvPr>
        </p:nvPicPr>
        <p:blipFill>
          <a:blip r:embed="rId3"/>
          <a:stretch>
            <a:fillRect/>
          </a:stretch>
        </p:blipFill>
        <p:spPr>
          <a:xfrm>
            <a:off x="2616040" y="1693862"/>
            <a:ext cx="6959920" cy="4351338"/>
          </a:xfrm>
        </p:spPr>
      </p:pic>
      <p:sp>
        <p:nvSpPr>
          <p:cNvPr id="5" name="TextBox 4">
            <a:extLst>
              <a:ext uri="{FF2B5EF4-FFF2-40B4-BE49-F238E27FC236}">
                <a16:creationId xmlns:a16="http://schemas.microsoft.com/office/drawing/2014/main" id="{B9B2FBC9-E98E-7940-AF3C-CA87A7408458}"/>
              </a:ext>
            </a:extLst>
          </p:cNvPr>
          <p:cNvSpPr txBox="1"/>
          <p:nvPr/>
        </p:nvSpPr>
        <p:spPr>
          <a:xfrm>
            <a:off x="1682750" y="393700"/>
            <a:ext cx="8826500" cy="1077218"/>
          </a:xfrm>
          <a:prstGeom prst="rect">
            <a:avLst/>
          </a:prstGeom>
          <a:noFill/>
        </p:spPr>
        <p:txBody>
          <a:bodyPr wrap="square" rtlCol="0">
            <a:spAutoFit/>
          </a:bodyPr>
          <a:lstStyle/>
          <a:p>
            <a:r>
              <a:rPr lang="en-US" sz="3200" dirty="0"/>
              <a:t>So that’s ok then! Harold seems to have a touching faith in south-coast provincial bank managers…</a:t>
            </a:r>
          </a:p>
        </p:txBody>
      </p:sp>
      <p:sp>
        <p:nvSpPr>
          <p:cNvPr id="6" name="TextBox 5">
            <a:extLst>
              <a:ext uri="{FF2B5EF4-FFF2-40B4-BE49-F238E27FC236}">
                <a16:creationId xmlns:a16="http://schemas.microsoft.com/office/drawing/2014/main" id="{EC004194-2238-AE40-96ED-2A2CADF61ABA}"/>
              </a:ext>
            </a:extLst>
          </p:cNvPr>
          <p:cNvSpPr txBox="1"/>
          <p:nvPr/>
        </p:nvSpPr>
        <p:spPr>
          <a:xfrm>
            <a:off x="4038600" y="6164311"/>
            <a:ext cx="4114800" cy="461665"/>
          </a:xfrm>
          <a:prstGeom prst="rect">
            <a:avLst/>
          </a:prstGeom>
          <a:noFill/>
        </p:spPr>
        <p:txBody>
          <a:bodyPr wrap="square" rtlCol="0">
            <a:spAutoFit/>
          </a:bodyPr>
          <a:lstStyle/>
          <a:p>
            <a:r>
              <a:rPr lang="en-US" sz="2400" dirty="0"/>
              <a:t>What could possibly go wrong?</a:t>
            </a:r>
          </a:p>
        </p:txBody>
      </p:sp>
    </p:spTree>
    <p:extLst>
      <p:ext uri="{BB962C8B-B14F-4D97-AF65-F5344CB8AC3E}">
        <p14:creationId xmlns:p14="http://schemas.microsoft.com/office/powerpoint/2010/main" val="893552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9BDE16-3A11-A742-A90E-B1EE32289B2A}"/>
              </a:ext>
            </a:extLst>
          </p:cNvPr>
          <p:cNvPicPr>
            <a:picLocks noChangeAspect="1"/>
          </p:cNvPicPr>
          <p:nvPr/>
        </p:nvPicPr>
        <p:blipFill>
          <a:blip r:embed="rId3"/>
          <a:stretch>
            <a:fillRect/>
          </a:stretch>
        </p:blipFill>
        <p:spPr>
          <a:xfrm>
            <a:off x="1701800" y="211119"/>
            <a:ext cx="9372600" cy="5163495"/>
          </a:xfrm>
          <a:prstGeom prst="rect">
            <a:avLst/>
          </a:prstGeom>
        </p:spPr>
      </p:pic>
      <p:sp>
        <p:nvSpPr>
          <p:cNvPr id="6" name="TextBox 5">
            <a:extLst>
              <a:ext uri="{FF2B5EF4-FFF2-40B4-BE49-F238E27FC236}">
                <a16:creationId xmlns:a16="http://schemas.microsoft.com/office/drawing/2014/main" id="{76A45D65-1079-B94C-B811-5BD41BE34BD9}"/>
              </a:ext>
            </a:extLst>
          </p:cNvPr>
          <p:cNvSpPr txBox="1"/>
          <p:nvPr/>
        </p:nvSpPr>
        <p:spPr>
          <a:xfrm>
            <a:off x="177800" y="5585052"/>
            <a:ext cx="5918200" cy="923330"/>
          </a:xfrm>
          <a:prstGeom prst="rect">
            <a:avLst/>
          </a:prstGeom>
          <a:noFill/>
        </p:spPr>
        <p:txBody>
          <a:bodyPr wrap="square" rtlCol="0">
            <a:spAutoFit/>
          </a:bodyPr>
          <a:lstStyle/>
          <a:p>
            <a:r>
              <a:rPr lang="en-US" dirty="0"/>
              <a:t>“He just couldn’t make enough converters himself, so he linked up with two businessmen … They formed a company called Harold Bates Auto-Gas Convertors Ltd.”</a:t>
            </a:r>
          </a:p>
        </p:txBody>
      </p:sp>
      <p:sp>
        <p:nvSpPr>
          <p:cNvPr id="7" name="TextBox 6">
            <a:extLst>
              <a:ext uri="{FF2B5EF4-FFF2-40B4-BE49-F238E27FC236}">
                <a16:creationId xmlns:a16="http://schemas.microsoft.com/office/drawing/2014/main" id="{B75BAA3C-94EB-AC4B-A56C-91DE39C7A940}"/>
              </a:ext>
            </a:extLst>
          </p:cNvPr>
          <p:cNvSpPr txBox="1"/>
          <p:nvPr/>
        </p:nvSpPr>
        <p:spPr>
          <a:xfrm>
            <a:off x="6388100" y="5446552"/>
            <a:ext cx="1854200" cy="1200329"/>
          </a:xfrm>
          <a:prstGeom prst="rect">
            <a:avLst/>
          </a:prstGeom>
          <a:noFill/>
        </p:spPr>
        <p:txBody>
          <a:bodyPr wrap="square" rtlCol="0">
            <a:spAutoFit/>
          </a:bodyPr>
          <a:lstStyle/>
          <a:p>
            <a:r>
              <a:rPr lang="en-US" dirty="0"/>
              <a:t>“We have been selling these units at the rate of 200 a week.”</a:t>
            </a:r>
          </a:p>
        </p:txBody>
      </p:sp>
      <p:sp>
        <p:nvSpPr>
          <p:cNvPr id="8" name="TextBox 7">
            <a:extLst>
              <a:ext uri="{FF2B5EF4-FFF2-40B4-BE49-F238E27FC236}">
                <a16:creationId xmlns:a16="http://schemas.microsoft.com/office/drawing/2014/main" id="{6CCE6F66-7191-4A41-A2A3-34643A9879AE}"/>
              </a:ext>
            </a:extLst>
          </p:cNvPr>
          <p:cNvSpPr txBox="1"/>
          <p:nvPr/>
        </p:nvSpPr>
        <p:spPr>
          <a:xfrm>
            <a:off x="9156700" y="5585051"/>
            <a:ext cx="2705100" cy="923330"/>
          </a:xfrm>
          <a:prstGeom prst="rect">
            <a:avLst/>
          </a:prstGeom>
          <a:noFill/>
        </p:spPr>
        <p:txBody>
          <a:bodyPr wrap="square" rtlCol="0">
            <a:spAutoFit/>
          </a:bodyPr>
          <a:lstStyle/>
          <a:p>
            <a:r>
              <a:rPr lang="en-US" dirty="0"/>
              <a:t>“Now I want to break away from the company and start on my own again.”</a:t>
            </a:r>
          </a:p>
        </p:txBody>
      </p:sp>
      <p:sp>
        <p:nvSpPr>
          <p:cNvPr id="9" name="TextBox 8">
            <a:extLst>
              <a:ext uri="{FF2B5EF4-FFF2-40B4-BE49-F238E27FC236}">
                <a16:creationId xmlns:a16="http://schemas.microsoft.com/office/drawing/2014/main" id="{13EEB7A7-CE9B-DF4B-AAAB-B9CC7B6187D3}"/>
              </a:ext>
            </a:extLst>
          </p:cNvPr>
          <p:cNvSpPr txBox="1"/>
          <p:nvPr/>
        </p:nvSpPr>
        <p:spPr>
          <a:xfrm>
            <a:off x="254000" y="520700"/>
            <a:ext cx="1309782" cy="369332"/>
          </a:xfrm>
          <a:prstGeom prst="rect">
            <a:avLst/>
          </a:prstGeom>
          <a:noFill/>
        </p:spPr>
        <p:txBody>
          <a:bodyPr wrap="none" rtlCol="0">
            <a:spAutoFit/>
          </a:bodyPr>
          <a:lstStyle/>
          <a:p>
            <a:r>
              <a:rPr lang="en-US" dirty="0"/>
              <a:t>March 1974</a:t>
            </a:r>
          </a:p>
        </p:txBody>
      </p:sp>
    </p:spTree>
    <p:extLst>
      <p:ext uri="{BB962C8B-B14F-4D97-AF65-F5344CB8AC3E}">
        <p14:creationId xmlns:p14="http://schemas.microsoft.com/office/powerpoint/2010/main" val="199528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605834D-9AF1-0B42-8F85-18EE91D1FC9F}"/>
              </a:ext>
            </a:extLst>
          </p:cNvPr>
          <p:cNvPicPr>
            <a:picLocks noChangeAspect="1"/>
          </p:cNvPicPr>
          <p:nvPr/>
        </p:nvPicPr>
        <p:blipFill>
          <a:blip r:embed="rId3"/>
          <a:stretch>
            <a:fillRect/>
          </a:stretch>
        </p:blipFill>
        <p:spPr>
          <a:xfrm>
            <a:off x="260350" y="330200"/>
            <a:ext cx="3171472" cy="1181100"/>
          </a:xfrm>
          <a:prstGeom prst="rect">
            <a:avLst/>
          </a:prstGeom>
        </p:spPr>
      </p:pic>
      <p:sp>
        <p:nvSpPr>
          <p:cNvPr id="6" name="TextBox 5">
            <a:extLst>
              <a:ext uri="{FF2B5EF4-FFF2-40B4-BE49-F238E27FC236}">
                <a16:creationId xmlns:a16="http://schemas.microsoft.com/office/drawing/2014/main" id="{53D98A1C-19BB-6E41-B2EF-F9F0FF84CEF5}"/>
              </a:ext>
            </a:extLst>
          </p:cNvPr>
          <p:cNvSpPr txBox="1"/>
          <p:nvPr/>
        </p:nvSpPr>
        <p:spPr>
          <a:xfrm>
            <a:off x="3968750" y="382141"/>
            <a:ext cx="7816850" cy="1077218"/>
          </a:xfrm>
          <a:prstGeom prst="rect">
            <a:avLst/>
          </a:prstGeom>
          <a:noFill/>
        </p:spPr>
        <p:txBody>
          <a:bodyPr wrap="square" rtlCol="0">
            <a:spAutoFit/>
          </a:bodyPr>
          <a:lstStyle/>
          <a:p>
            <a:r>
              <a:rPr lang="en-US" sz="3200" dirty="0"/>
              <a:t>Review of the Bate Autogas Convertor Device – Jerry </a:t>
            </a:r>
            <a:r>
              <a:rPr lang="en-US" sz="3200" dirty="0" err="1"/>
              <a:t>Friedburg</a:t>
            </a:r>
            <a:r>
              <a:rPr lang="en-US" sz="3200" dirty="0"/>
              <a:t> – May 1972</a:t>
            </a:r>
          </a:p>
        </p:txBody>
      </p:sp>
      <p:sp>
        <p:nvSpPr>
          <p:cNvPr id="7" name="TextBox 6">
            <a:extLst>
              <a:ext uri="{FF2B5EF4-FFF2-40B4-BE49-F238E27FC236}">
                <a16:creationId xmlns:a16="http://schemas.microsoft.com/office/drawing/2014/main" id="{CF1B7488-0B9B-2347-95B1-97C5E752B110}"/>
              </a:ext>
            </a:extLst>
          </p:cNvPr>
          <p:cNvSpPr txBox="1"/>
          <p:nvPr/>
        </p:nvSpPr>
        <p:spPr>
          <a:xfrm>
            <a:off x="260350" y="1663700"/>
            <a:ext cx="3016250" cy="4801314"/>
          </a:xfrm>
          <a:prstGeom prst="rect">
            <a:avLst/>
          </a:prstGeom>
          <a:noFill/>
        </p:spPr>
        <p:txBody>
          <a:bodyPr wrap="square" rtlCol="0">
            <a:spAutoFit/>
          </a:bodyPr>
          <a:lstStyle/>
          <a:p>
            <a:r>
              <a:rPr lang="en-GB" dirty="0"/>
              <a:t>Harold Bate has made a great contribution to the world by</a:t>
            </a:r>
            <a:br>
              <a:rPr lang="en-GB" dirty="0"/>
            </a:br>
            <a:r>
              <a:rPr lang="en-GB" dirty="0"/>
              <a:t>publicizing the fact that you and I can operate our automobiles on low-emission fuel. His suggestion that we can actually produce one of those fuels – methane – from barnyard manure is also very</a:t>
            </a:r>
            <a:br>
              <a:rPr lang="en-GB" dirty="0"/>
            </a:br>
            <a:r>
              <a:rPr lang="en-GB" dirty="0"/>
              <a:t>exciting . . . but my experience leads me to believe that the famous patented Bate Autogas Convertor Device, designed to allow a standard automobile to run on methane, is not practical at all…</a:t>
            </a:r>
            <a:endParaRPr lang="en-US" dirty="0"/>
          </a:p>
        </p:txBody>
      </p:sp>
      <p:sp>
        <p:nvSpPr>
          <p:cNvPr id="9" name="TextBox 8">
            <a:extLst>
              <a:ext uri="{FF2B5EF4-FFF2-40B4-BE49-F238E27FC236}">
                <a16:creationId xmlns:a16="http://schemas.microsoft.com/office/drawing/2014/main" id="{79D5DA3D-6768-484E-AE76-CFA2D7F2BB1E}"/>
              </a:ext>
            </a:extLst>
          </p:cNvPr>
          <p:cNvSpPr txBox="1"/>
          <p:nvPr/>
        </p:nvSpPr>
        <p:spPr>
          <a:xfrm>
            <a:off x="3822700" y="2159000"/>
            <a:ext cx="8108950" cy="4524315"/>
          </a:xfrm>
          <a:prstGeom prst="rect">
            <a:avLst/>
          </a:prstGeom>
          <a:noFill/>
        </p:spPr>
        <p:txBody>
          <a:bodyPr wrap="square" numCol="2" spcCol="144000" rtlCol="0">
            <a:spAutoFit/>
          </a:bodyPr>
          <a:lstStyle/>
          <a:p>
            <a:pPr marL="36000"/>
            <a:r>
              <a:rPr lang="en-GB" dirty="0"/>
              <a:t>∆ … instructions accompanying the Bate unit state that “gas pressure from the bottle (to the convertor) should not exceed approximately 70 pounds per square inch” . . . so if you intend to compress your methane for range, you’ll need a regulator in the line between the gas tank and the Bate Convertor. As a matter of fact, because methane pressure varied noticeably with changes in outside temperature and fuel level and because the Bate Convertor is sensitive to these changes, you’ll need a regulator to stabilize the gas pressure anyway.</a:t>
            </a:r>
          </a:p>
          <a:p>
            <a:pPr marL="36000"/>
            <a:endParaRPr lang="en-GB" dirty="0"/>
          </a:p>
          <a:p>
            <a:endParaRPr lang="en-GB" dirty="0"/>
          </a:p>
          <a:p>
            <a:r>
              <a:rPr lang="en-GB" dirty="0"/>
              <a:t>∆ Bate’s unit offers no automatic or other positive shut-off protection in case the convertor leaks when your automobile’s engine isn’t running. I ran a test on the Bate device I had and, sure enough, it did leak under such conditions. That’s dangerous.</a:t>
            </a:r>
          </a:p>
          <a:p>
            <a:endParaRPr lang="en-GB" dirty="0"/>
          </a:p>
          <a:p>
            <a:r>
              <a:rPr lang="en-GB" dirty="0"/>
              <a:t>∆ All in all, the Bate gadget is simply a single-stage demand regulator that must be supported by at least $150 in extra</a:t>
            </a:r>
            <a:br>
              <a:rPr lang="en-GB" dirty="0"/>
            </a:br>
            <a:r>
              <a:rPr lang="en-GB" dirty="0"/>
              <a:t>equipment if it’s to work satisfactorily (even with compressed methane).</a:t>
            </a:r>
            <a:endParaRPr lang="en-US" dirty="0"/>
          </a:p>
        </p:txBody>
      </p:sp>
    </p:spTree>
    <p:extLst>
      <p:ext uri="{BB962C8B-B14F-4D97-AF65-F5344CB8AC3E}">
        <p14:creationId xmlns:p14="http://schemas.microsoft.com/office/powerpoint/2010/main" val="2967166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78EF2B-1205-434B-9A1C-737A2535D77E}"/>
              </a:ext>
            </a:extLst>
          </p:cNvPr>
          <p:cNvSpPr>
            <a:spLocks noGrp="1"/>
          </p:cNvSpPr>
          <p:nvPr>
            <p:ph type="title"/>
          </p:nvPr>
        </p:nvSpPr>
        <p:spPr>
          <a:xfrm>
            <a:off x="838200" y="2766218"/>
            <a:ext cx="10515600" cy="1325563"/>
          </a:xfrm>
        </p:spPr>
        <p:txBody>
          <a:bodyPr/>
          <a:lstStyle/>
          <a:p>
            <a:pPr algn="ctr"/>
            <a:r>
              <a:rPr lang="en-US" dirty="0"/>
              <a:t>Gone but not forgotten…</a:t>
            </a:r>
          </a:p>
        </p:txBody>
      </p:sp>
    </p:spTree>
    <p:extLst>
      <p:ext uri="{BB962C8B-B14F-4D97-AF65-F5344CB8AC3E}">
        <p14:creationId xmlns:p14="http://schemas.microsoft.com/office/powerpoint/2010/main" val="11689544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6CB3E4F-70D2-3D4D-91D1-E9A0B166F01A}"/>
              </a:ext>
            </a:extLst>
          </p:cNvPr>
          <p:cNvPicPr>
            <a:picLocks noChangeAspect="1"/>
          </p:cNvPicPr>
          <p:nvPr/>
        </p:nvPicPr>
        <p:blipFill>
          <a:blip r:embed="rId3"/>
          <a:stretch>
            <a:fillRect/>
          </a:stretch>
        </p:blipFill>
        <p:spPr>
          <a:xfrm>
            <a:off x="266700" y="222250"/>
            <a:ext cx="4318000" cy="3848100"/>
          </a:xfrm>
          <a:prstGeom prst="rect">
            <a:avLst/>
          </a:prstGeom>
        </p:spPr>
      </p:pic>
      <p:pic>
        <p:nvPicPr>
          <p:cNvPr id="7" name="Picture 6">
            <a:extLst>
              <a:ext uri="{FF2B5EF4-FFF2-40B4-BE49-F238E27FC236}">
                <a16:creationId xmlns:a16="http://schemas.microsoft.com/office/drawing/2014/main" id="{E3A01923-5963-9848-ACF1-27BBBCB2F8ED}"/>
              </a:ext>
            </a:extLst>
          </p:cNvPr>
          <p:cNvPicPr>
            <a:picLocks noChangeAspect="1"/>
          </p:cNvPicPr>
          <p:nvPr/>
        </p:nvPicPr>
        <p:blipFill>
          <a:blip r:embed="rId4"/>
          <a:stretch>
            <a:fillRect/>
          </a:stretch>
        </p:blipFill>
        <p:spPr>
          <a:xfrm>
            <a:off x="3594100" y="1758950"/>
            <a:ext cx="4343400" cy="3873500"/>
          </a:xfrm>
          <a:prstGeom prst="rect">
            <a:avLst/>
          </a:prstGeom>
        </p:spPr>
      </p:pic>
      <p:pic>
        <p:nvPicPr>
          <p:cNvPr id="9" name="Picture 8">
            <a:extLst>
              <a:ext uri="{FF2B5EF4-FFF2-40B4-BE49-F238E27FC236}">
                <a16:creationId xmlns:a16="http://schemas.microsoft.com/office/drawing/2014/main" id="{862311DF-0AD3-7344-A6F8-952077066CE1}"/>
              </a:ext>
            </a:extLst>
          </p:cNvPr>
          <p:cNvPicPr>
            <a:picLocks noChangeAspect="1"/>
          </p:cNvPicPr>
          <p:nvPr/>
        </p:nvPicPr>
        <p:blipFill>
          <a:blip r:embed="rId5"/>
          <a:stretch>
            <a:fillRect/>
          </a:stretch>
        </p:blipFill>
        <p:spPr>
          <a:xfrm>
            <a:off x="7505700" y="2908300"/>
            <a:ext cx="4343400" cy="3835400"/>
          </a:xfrm>
          <a:prstGeom prst="rect">
            <a:avLst/>
          </a:prstGeom>
        </p:spPr>
      </p:pic>
      <p:sp>
        <p:nvSpPr>
          <p:cNvPr id="10" name="TextBox 9">
            <a:extLst>
              <a:ext uri="{FF2B5EF4-FFF2-40B4-BE49-F238E27FC236}">
                <a16:creationId xmlns:a16="http://schemas.microsoft.com/office/drawing/2014/main" id="{D201A2A5-D19C-A949-A282-8A781F03C23D}"/>
              </a:ext>
            </a:extLst>
          </p:cNvPr>
          <p:cNvSpPr txBox="1"/>
          <p:nvPr/>
        </p:nvSpPr>
        <p:spPr>
          <a:xfrm>
            <a:off x="554863" y="4297402"/>
            <a:ext cx="2751074" cy="369332"/>
          </a:xfrm>
          <a:prstGeom prst="rect">
            <a:avLst/>
          </a:prstGeom>
          <a:noFill/>
        </p:spPr>
        <p:txBody>
          <a:bodyPr wrap="none" rtlCol="0">
            <a:spAutoFit/>
          </a:bodyPr>
          <a:lstStyle/>
          <a:p>
            <a:r>
              <a:rPr lang="en-US" dirty="0"/>
              <a:t>Published in the US in 2013</a:t>
            </a:r>
          </a:p>
        </p:txBody>
      </p:sp>
      <p:sp>
        <p:nvSpPr>
          <p:cNvPr id="11" name="TextBox 10">
            <a:extLst>
              <a:ext uri="{FF2B5EF4-FFF2-40B4-BE49-F238E27FC236}">
                <a16:creationId xmlns:a16="http://schemas.microsoft.com/office/drawing/2014/main" id="{5AD84BA4-5E10-BA44-BDBA-B096BCBB590F}"/>
              </a:ext>
            </a:extLst>
          </p:cNvPr>
          <p:cNvSpPr txBox="1"/>
          <p:nvPr/>
        </p:nvSpPr>
        <p:spPr>
          <a:xfrm>
            <a:off x="8369300" y="381000"/>
            <a:ext cx="3479800" cy="2308324"/>
          </a:xfrm>
          <a:prstGeom prst="rect">
            <a:avLst/>
          </a:prstGeom>
          <a:noFill/>
        </p:spPr>
        <p:txBody>
          <a:bodyPr wrap="square" rtlCol="0">
            <a:spAutoFit/>
          </a:bodyPr>
          <a:lstStyle/>
          <a:p>
            <a:r>
              <a:rPr lang="en-US" dirty="0"/>
              <a:t>“… But the technology never caught on. In the 1970s, gas [petrol] prices were relatively low, and consumers like the convenience of gas stations. They didn’t want to load manure into their own methane digesters to make fuel.”</a:t>
            </a:r>
          </a:p>
        </p:txBody>
      </p:sp>
    </p:spTree>
    <p:extLst>
      <p:ext uri="{BB962C8B-B14F-4D97-AF65-F5344CB8AC3E}">
        <p14:creationId xmlns:p14="http://schemas.microsoft.com/office/powerpoint/2010/main" val="2354842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1+#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C6548-2BB6-A940-B396-4C04AEE14F22}"/>
              </a:ext>
            </a:extLst>
          </p:cNvPr>
          <p:cNvSpPr>
            <a:spLocks noGrp="1"/>
          </p:cNvSpPr>
          <p:nvPr>
            <p:ph type="title"/>
          </p:nvPr>
        </p:nvSpPr>
        <p:spPr>
          <a:xfrm>
            <a:off x="838200" y="2460625"/>
            <a:ext cx="10515600" cy="1325563"/>
          </a:xfrm>
        </p:spPr>
        <p:txBody>
          <a:bodyPr/>
          <a:lstStyle/>
          <a:p>
            <a:r>
              <a:rPr lang="en-US" b="1" dirty="0"/>
              <a:t>In 2018, the BBC ”Ideas” website had its own take on Harold’s contribution…</a:t>
            </a:r>
          </a:p>
        </p:txBody>
      </p:sp>
      <p:sp>
        <p:nvSpPr>
          <p:cNvPr id="3" name="TextBox 2">
            <a:extLst>
              <a:ext uri="{FF2B5EF4-FFF2-40B4-BE49-F238E27FC236}">
                <a16:creationId xmlns:a16="http://schemas.microsoft.com/office/drawing/2014/main" id="{E0C88F8C-9F01-2C41-A416-65D927B012AF}"/>
              </a:ext>
            </a:extLst>
          </p:cNvPr>
          <p:cNvSpPr txBox="1"/>
          <p:nvPr/>
        </p:nvSpPr>
        <p:spPr>
          <a:xfrm>
            <a:off x="368157" y="5455577"/>
            <a:ext cx="11455686" cy="923330"/>
          </a:xfrm>
          <a:prstGeom prst="rect">
            <a:avLst/>
          </a:prstGeom>
          <a:noFill/>
        </p:spPr>
        <p:txBody>
          <a:bodyPr wrap="square" rtlCol="0">
            <a:spAutoFit/>
          </a:bodyPr>
          <a:lstStyle/>
          <a:p>
            <a:pPr algn="ctr"/>
            <a:r>
              <a:rPr lang="en-US" i="1" dirty="0"/>
              <a:t>You can view the video used in the presentation by clicking here: </a:t>
            </a:r>
            <a:r>
              <a:rPr lang="en-US" i="1" dirty="0">
                <a:hlinkClick r:id="rId3"/>
              </a:rPr>
              <a:t>Buckle up for a drive... in the chicken poo car, BBC Ideas</a:t>
            </a:r>
            <a:endParaRPr lang="en-US" i="1" dirty="0"/>
          </a:p>
          <a:p>
            <a:pPr algn="ctr"/>
            <a:r>
              <a:rPr lang="en-US" i="1" dirty="0"/>
              <a:t>Note: there is some duplication of BBC material from the Jack Pizzey interview in the first half of this video that was removed from the presentation</a:t>
            </a:r>
          </a:p>
        </p:txBody>
      </p:sp>
    </p:spTree>
    <p:extLst>
      <p:ext uri="{BB962C8B-B14F-4D97-AF65-F5344CB8AC3E}">
        <p14:creationId xmlns:p14="http://schemas.microsoft.com/office/powerpoint/2010/main" val="473207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9ABB6-EDAF-064F-84E8-FB4D7E6B290A}"/>
              </a:ext>
            </a:extLst>
          </p:cNvPr>
          <p:cNvSpPr>
            <a:spLocks noGrp="1"/>
          </p:cNvSpPr>
          <p:nvPr>
            <p:ph type="title"/>
          </p:nvPr>
        </p:nvSpPr>
        <p:spPr>
          <a:xfrm>
            <a:off x="838200" y="2197099"/>
            <a:ext cx="11018178" cy="3975101"/>
          </a:xfrm>
        </p:spPr>
        <p:txBody>
          <a:bodyPr>
            <a:normAutofit fontScale="90000"/>
          </a:bodyPr>
          <a:lstStyle/>
          <a:p>
            <a:r>
              <a:rPr lang="en-US" sz="4000" dirty="0"/>
              <a:t>No Googlewhack unfortunately, just under 1.5 million search results (thanks to various estate agents, Rightmove, </a:t>
            </a:r>
            <a:r>
              <a:rPr lang="en-US" sz="4000" dirty="0" err="1"/>
              <a:t>AirBnB</a:t>
            </a:r>
            <a:r>
              <a:rPr lang="en-US" sz="4000" dirty="0"/>
              <a:t> and a very nice-sounding lady accountant from West Sussex called Penny Rowden!)</a:t>
            </a:r>
            <a:br>
              <a:rPr lang="en-US" sz="4000" dirty="0"/>
            </a:br>
            <a:br>
              <a:rPr lang="en-US" sz="4000" dirty="0"/>
            </a:br>
            <a:r>
              <a:rPr lang="en-US" sz="4000" dirty="0"/>
              <a:t>But around the bottom of page five, I came across an unlikely link to a US environmental magazine from the early 70’s…</a:t>
            </a:r>
          </a:p>
        </p:txBody>
      </p:sp>
      <p:pic>
        <p:nvPicPr>
          <p:cNvPr id="5" name="Picture 4">
            <a:extLst>
              <a:ext uri="{FF2B5EF4-FFF2-40B4-BE49-F238E27FC236}">
                <a16:creationId xmlns:a16="http://schemas.microsoft.com/office/drawing/2014/main" id="{3753B6A1-2CCD-ED45-927B-E068BC92A18B}"/>
              </a:ext>
            </a:extLst>
          </p:cNvPr>
          <p:cNvPicPr>
            <a:picLocks noChangeAspect="1"/>
          </p:cNvPicPr>
          <p:nvPr/>
        </p:nvPicPr>
        <p:blipFill>
          <a:blip r:embed="rId3"/>
          <a:stretch>
            <a:fillRect/>
          </a:stretch>
        </p:blipFill>
        <p:spPr>
          <a:xfrm>
            <a:off x="1155699" y="144211"/>
            <a:ext cx="9607193" cy="1875088"/>
          </a:xfrm>
          <a:prstGeom prst="rect">
            <a:avLst/>
          </a:prstGeom>
        </p:spPr>
      </p:pic>
    </p:spTree>
    <p:extLst>
      <p:ext uri="{BB962C8B-B14F-4D97-AF65-F5344CB8AC3E}">
        <p14:creationId xmlns:p14="http://schemas.microsoft.com/office/powerpoint/2010/main" val="8750157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B951A-83FA-2043-A7E0-6CFC626D44F7}"/>
              </a:ext>
            </a:extLst>
          </p:cNvPr>
          <p:cNvSpPr>
            <a:spLocks noGrp="1"/>
          </p:cNvSpPr>
          <p:nvPr>
            <p:ph type="title"/>
          </p:nvPr>
        </p:nvSpPr>
        <p:spPr>
          <a:xfrm>
            <a:off x="838200" y="2486025"/>
            <a:ext cx="10515600" cy="1325563"/>
          </a:xfrm>
        </p:spPr>
        <p:txBody>
          <a:bodyPr/>
          <a:lstStyle/>
          <a:p>
            <a:pPr algn="ctr"/>
            <a:r>
              <a:rPr lang="en-US" b="1" dirty="0"/>
              <a:t>The Potential Benefits of Biogas*</a:t>
            </a:r>
          </a:p>
        </p:txBody>
      </p:sp>
      <p:sp>
        <p:nvSpPr>
          <p:cNvPr id="3" name="TextBox 2">
            <a:extLst>
              <a:ext uri="{FF2B5EF4-FFF2-40B4-BE49-F238E27FC236}">
                <a16:creationId xmlns:a16="http://schemas.microsoft.com/office/drawing/2014/main" id="{EAD4B935-0DF4-6047-93FE-13E1CBBA598A}"/>
              </a:ext>
            </a:extLst>
          </p:cNvPr>
          <p:cNvSpPr txBox="1"/>
          <p:nvPr/>
        </p:nvSpPr>
        <p:spPr>
          <a:xfrm>
            <a:off x="8280971" y="6041204"/>
            <a:ext cx="3750068" cy="369332"/>
          </a:xfrm>
          <a:prstGeom prst="rect">
            <a:avLst/>
          </a:prstGeom>
          <a:noFill/>
        </p:spPr>
        <p:txBody>
          <a:bodyPr wrap="square" rtlCol="0">
            <a:spAutoFit/>
          </a:bodyPr>
          <a:lstStyle/>
          <a:p>
            <a:r>
              <a:rPr lang="en-US" dirty="0"/>
              <a:t>* Methane generated from bio-waste</a:t>
            </a:r>
          </a:p>
        </p:txBody>
      </p:sp>
    </p:spTree>
    <p:extLst>
      <p:ext uri="{BB962C8B-B14F-4D97-AF65-F5344CB8AC3E}">
        <p14:creationId xmlns:p14="http://schemas.microsoft.com/office/powerpoint/2010/main" val="6751368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052418-45D9-054E-BA73-AAD71E861D91}"/>
              </a:ext>
            </a:extLst>
          </p:cNvPr>
          <p:cNvSpPr>
            <a:spLocks noGrp="1"/>
          </p:cNvSpPr>
          <p:nvPr>
            <p:ph idx="1"/>
          </p:nvPr>
        </p:nvSpPr>
        <p:spPr>
          <a:xfrm>
            <a:off x="425450" y="606424"/>
            <a:ext cx="11341100" cy="5895976"/>
          </a:xfrm>
        </p:spPr>
        <p:txBody>
          <a:bodyPr>
            <a:normAutofit fontScale="77500" lnSpcReduction="20000"/>
          </a:bodyPr>
          <a:lstStyle/>
          <a:p>
            <a:pPr marL="0" indent="0">
              <a:buNone/>
            </a:pPr>
            <a:r>
              <a:rPr lang="en-GB" dirty="0"/>
              <a:t>“Sir, The debate over the use of hydrogen as a future carbon-neutral fuel is a distraction. We do not need hydrogen to meet carbon-zero targets, as there are more readily available alternatives.</a:t>
            </a:r>
          </a:p>
          <a:p>
            <a:pPr marL="0" indent="0">
              <a:buNone/>
            </a:pPr>
            <a:r>
              <a:rPr lang="en-GB" dirty="0"/>
              <a:t>The world dumps about </a:t>
            </a:r>
            <a:r>
              <a:rPr lang="en-GB" dirty="0">
                <a:highlight>
                  <a:srgbClr val="FFFF00"/>
                </a:highlight>
              </a:rPr>
              <a:t>100 billion tonnes</a:t>
            </a:r>
            <a:r>
              <a:rPr lang="en-GB" dirty="0"/>
              <a:t> of biogenic waste into the environment every year, including food waste, sewage, animal slurries and agricultural residues, which ferment and produce methane. Were we to capture those wastes and their methane, we could produce renewable, carbon-negative energy known as biogas, as well as composts to return humus to our badly depleted soils.</a:t>
            </a:r>
          </a:p>
          <a:p>
            <a:pPr marL="0" indent="0">
              <a:buNone/>
            </a:pPr>
            <a:r>
              <a:rPr lang="en-GB" dirty="0"/>
              <a:t>The World Biogas Association (of which I am a former president) and the International Energy Agency estimate that capturing approximately half of this waste would </a:t>
            </a:r>
            <a:r>
              <a:rPr lang="en-GB" dirty="0">
                <a:highlight>
                  <a:srgbClr val="FFFF00"/>
                </a:highlight>
              </a:rPr>
              <a:t>cut greenhouse gas emissions by 10 per cent</a:t>
            </a:r>
            <a:r>
              <a:rPr lang="en-GB" dirty="0"/>
              <a:t>, and generate energy equivalent to 32 per cent of the natural gas used worldwide.</a:t>
            </a:r>
          </a:p>
          <a:p>
            <a:pPr marL="0" indent="0">
              <a:buNone/>
            </a:pPr>
            <a:r>
              <a:rPr lang="en-GB" dirty="0">
                <a:highlight>
                  <a:srgbClr val="FFFF00"/>
                </a:highlight>
              </a:rPr>
              <a:t>The technologies to do this exist</a:t>
            </a:r>
            <a:r>
              <a:rPr lang="en-GB" dirty="0"/>
              <a:t>. The problem is that collecting and treating these wastes is more expensive than dumping them, a quandary that can be </a:t>
            </a:r>
            <a:r>
              <a:rPr lang="en-GB" dirty="0">
                <a:highlight>
                  <a:srgbClr val="FFFF00"/>
                </a:highlight>
              </a:rPr>
              <a:t>solved only by legislative means</a:t>
            </a:r>
            <a:r>
              <a:rPr lang="en-GB" dirty="0"/>
              <a:t>. Governments would do well to look at their biowastes and get them into treatment urgently. In doing so they would reduce emissions and produce energy and compost — using technology that is available now and at a cost far lower than that of producing hydrogen.”</a:t>
            </a:r>
          </a:p>
          <a:p>
            <a:pPr marL="0" indent="0">
              <a:buNone/>
            </a:pPr>
            <a:br>
              <a:rPr lang="en-GB" dirty="0"/>
            </a:br>
            <a:r>
              <a:rPr lang="en-GB" b="1" dirty="0"/>
              <a:t>David Newman</a:t>
            </a:r>
            <a:br>
              <a:rPr lang="en-GB" dirty="0"/>
            </a:br>
            <a:r>
              <a:rPr lang="en-GB" dirty="0"/>
              <a:t>Managing director, European Circular Bioeconomy Policy Initiative</a:t>
            </a:r>
          </a:p>
          <a:p>
            <a:pPr marL="0" indent="0">
              <a:buNone/>
            </a:pPr>
            <a:r>
              <a:rPr lang="en-GB" i="1" dirty="0"/>
              <a:t>(Letter to The Times, August 18, 2021)</a:t>
            </a:r>
          </a:p>
          <a:p>
            <a:pPr marL="0" indent="0">
              <a:buNone/>
            </a:pPr>
            <a:endParaRPr lang="en-US" dirty="0"/>
          </a:p>
        </p:txBody>
      </p:sp>
    </p:spTree>
    <p:extLst>
      <p:ext uri="{BB962C8B-B14F-4D97-AF65-F5344CB8AC3E}">
        <p14:creationId xmlns:p14="http://schemas.microsoft.com/office/powerpoint/2010/main" val="9034081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A777C-2FFA-B343-8004-7E80DCC54217}"/>
              </a:ext>
            </a:extLst>
          </p:cNvPr>
          <p:cNvSpPr>
            <a:spLocks noGrp="1"/>
          </p:cNvSpPr>
          <p:nvPr>
            <p:ph type="title"/>
          </p:nvPr>
        </p:nvSpPr>
        <p:spPr/>
        <p:txBody>
          <a:bodyPr/>
          <a:lstStyle/>
          <a:p>
            <a:r>
              <a:rPr lang="en-US" dirty="0"/>
              <a:t>The 2022 Perspective</a:t>
            </a:r>
          </a:p>
        </p:txBody>
      </p:sp>
      <p:sp>
        <p:nvSpPr>
          <p:cNvPr id="3" name="Content Placeholder 2">
            <a:extLst>
              <a:ext uri="{FF2B5EF4-FFF2-40B4-BE49-F238E27FC236}">
                <a16:creationId xmlns:a16="http://schemas.microsoft.com/office/drawing/2014/main" id="{FA2D0398-752D-0443-9AF7-A368104E18CB}"/>
              </a:ext>
            </a:extLst>
          </p:cNvPr>
          <p:cNvSpPr>
            <a:spLocks noGrp="1"/>
          </p:cNvSpPr>
          <p:nvPr>
            <p:ph idx="1"/>
          </p:nvPr>
        </p:nvSpPr>
        <p:spPr/>
        <p:txBody>
          <a:bodyPr>
            <a:normAutofit lnSpcReduction="10000"/>
          </a:bodyPr>
          <a:lstStyle/>
          <a:p>
            <a:r>
              <a:rPr lang="en-US" dirty="0"/>
              <a:t>In the 1970s, the emphasis of environmental concerns was on pollution, not climate change – sustainability was not a “thing”</a:t>
            </a:r>
          </a:p>
          <a:p>
            <a:pPr lvl="1"/>
            <a:r>
              <a:rPr lang="en-US" dirty="0"/>
              <a:t>However, biogas (as we call it now) is a sustainable energy source</a:t>
            </a:r>
          </a:p>
          <a:p>
            <a:r>
              <a:rPr lang="en-US" dirty="0"/>
              <a:t>Harold </a:t>
            </a:r>
            <a:r>
              <a:rPr lang="en-US" dirty="0" err="1"/>
              <a:t>recognised</a:t>
            </a:r>
            <a:r>
              <a:rPr lang="en-US" dirty="0"/>
              <a:t> that fossil fuels were a finite resource that would one day run out, but he was also motivated by reducing cost</a:t>
            </a:r>
          </a:p>
          <a:p>
            <a:pPr lvl="1"/>
            <a:r>
              <a:rPr lang="en-US" dirty="0"/>
              <a:t>Unfortunately US consumers weren’t (for the most part)</a:t>
            </a:r>
          </a:p>
          <a:p>
            <a:pPr lvl="1"/>
            <a:r>
              <a:rPr lang="en-US" dirty="0"/>
              <a:t>And the UK Govt wasn’t really interested</a:t>
            </a:r>
          </a:p>
          <a:p>
            <a:r>
              <a:rPr lang="en-US" dirty="0"/>
              <a:t>Shifting from fossil fuels to renewable fuels would have needed massive infrastructure investment and the (international) political will to do so</a:t>
            </a:r>
          </a:p>
          <a:p>
            <a:pPr lvl="1"/>
            <a:r>
              <a:rPr lang="en-US" dirty="0"/>
              <a:t>But if we had, perhaps climate change would have been more contained</a:t>
            </a:r>
          </a:p>
          <a:p>
            <a:endParaRPr lang="en-US" dirty="0"/>
          </a:p>
        </p:txBody>
      </p:sp>
    </p:spTree>
    <p:extLst>
      <p:ext uri="{BB962C8B-B14F-4D97-AF65-F5344CB8AC3E}">
        <p14:creationId xmlns:p14="http://schemas.microsoft.com/office/powerpoint/2010/main" val="281517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par>
                                <p:cTn id="8" presetID="9"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dissolv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dissolve">
                                      <p:cBhvr>
                                        <p:cTn id="15" dur="500"/>
                                        <p:tgtEl>
                                          <p:spTgt spid="3">
                                            <p:txEl>
                                              <p:pRg st="2" end="2"/>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dissolve">
                                      <p:cBhvr>
                                        <p:cTn id="18" dur="500"/>
                                        <p:tgtEl>
                                          <p:spTgt spid="3">
                                            <p:txEl>
                                              <p:pRg st="3" end="3"/>
                                            </p:txEl>
                                          </p:spTgt>
                                        </p:tgtEl>
                                      </p:cBhvr>
                                    </p:animEffect>
                                  </p:childTnLst>
                                </p:cTn>
                              </p:par>
                              <p:par>
                                <p:cTn id="19" presetID="9"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dissolve">
                                      <p:cBhvr>
                                        <p:cTn id="21" dur="500"/>
                                        <p:tgtEl>
                                          <p:spTgt spid="3">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9" presetClass="entr" presetSubtype="0" fill="hold" nodeType="clickEffect">
                                  <p:stCondLst>
                                    <p:cond delay="0"/>
                                  </p:stCondLst>
                                  <p:childTnLst>
                                    <p:set>
                                      <p:cBhvr>
                                        <p:cTn id="25" dur="1" fill="hold">
                                          <p:stCondLst>
                                            <p:cond delay="0"/>
                                          </p:stCondLst>
                                        </p:cTn>
                                        <p:tgtEl>
                                          <p:spTgt spid="3">
                                            <p:txEl>
                                              <p:pRg st="5" end="5"/>
                                            </p:txEl>
                                          </p:spTgt>
                                        </p:tgtEl>
                                        <p:attrNameLst>
                                          <p:attrName>style.visibility</p:attrName>
                                        </p:attrNameLst>
                                      </p:cBhvr>
                                      <p:to>
                                        <p:strVal val="visible"/>
                                      </p:to>
                                    </p:set>
                                    <p:animEffect transition="in" filter="dissolve">
                                      <p:cBhvr>
                                        <p:cTn id="26" dur="500"/>
                                        <p:tgtEl>
                                          <p:spTgt spid="3">
                                            <p:txEl>
                                              <p:pRg st="5" end="5"/>
                                            </p:txEl>
                                          </p:spTgt>
                                        </p:tgtEl>
                                      </p:cBhvr>
                                    </p:animEffect>
                                  </p:childTnLst>
                                </p:cTn>
                              </p:par>
                              <p:par>
                                <p:cTn id="27" presetID="9"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dissolv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231042-02A5-7342-8C72-D44D95B20411}"/>
              </a:ext>
            </a:extLst>
          </p:cNvPr>
          <p:cNvSpPr>
            <a:spLocks noGrp="1"/>
          </p:cNvSpPr>
          <p:nvPr>
            <p:ph type="title"/>
          </p:nvPr>
        </p:nvSpPr>
        <p:spPr/>
        <p:txBody>
          <a:bodyPr/>
          <a:lstStyle/>
          <a:p>
            <a:r>
              <a:rPr lang="en-US" dirty="0"/>
              <a:t>What of our hero?</a:t>
            </a:r>
          </a:p>
        </p:txBody>
      </p:sp>
      <p:sp>
        <p:nvSpPr>
          <p:cNvPr id="3" name="Content Placeholder 2">
            <a:extLst>
              <a:ext uri="{FF2B5EF4-FFF2-40B4-BE49-F238E27FC236}">
                <a16:creationId xmlns:a16="http://schemas.microsoft.com/office/drawing/2014/main" id="{B0DBA2F1-4019-EB42-A07A-8A699D189069}"/>
              </a:ext>
            </a:extLst>
          </p:cNvPr>
          <p:cNvSpPr>
            <a:spLocks noGrp="1"/>
          </p:cNvSpPr>
          <p:nvPr>
            <p:ph idx="1"/>
          </p:nvPr>
        </p:nvSpPr>
        <p:spPr>
          <a:xfrm>
            <a:off x="838200" y="1825625"/>
            <a:ext cx="10896600" cy="4351338"/>
          </a:xfrm>
        </p:spPr>
        <p:txBody>
          <a:bodyPr>
            <a:normAutofit fontScale="92500" lnSpcReduction="10000"/>
          </a:bodyPr>
          <a:lstStyle/>
          <a:p>
            <a:r>
              <a:rPr lang="en-US" dirty="0"/>
              <a:t>Ahead of his time?</a:t>
            </a:r>
          </a:p>
          <a:p>
            <a:pPr lvl="1"/>
            <a:r>
              <a:rPr lang="en-US" dirty="0"/>
              <a:t>Quite possibly</a:t>
            </a:r>
          </a:p>
          <a:p>
            <a:r>
              <a:rPr lang="en-US" dirty="0"/>
              <a:t>A Visionary?</a:t>
            </a:r>
          </a:p>
          <a:p>
            <a:pPr lvl="1"/>
            <a:r>
              <a:rPr lang="en-US" dirty="0"/>
              <a:t>Not consciously, but maybe so in hindsight</a:t>
            </a:r>
          </a:p>
          <a:p>
            <a:r>
              <a:rPr lang="en-US" dirty="0"/>
              <a:t>A Dreamer?</a:t>
            </a:r>
          </a:p>
          <a:p>
            <a:pPr lvl="1"/>
            <a:r>
              <a:rPr lang="en-US" dirty="0"/>
              <a:t>Maybe, but for the most noble of reasons</a:t>
            </a:r>
          </a:p>
          <a:p>
            <a:r>
              <a:rPr lang="en-US" dirty="0"/>
              <a:t>A Revolutionary?</a:t>
            </a:r>
          </a:p>
          <a:p>
            <a:pPr lvl="1"/>
            <a:r>
              <a:rPr lang="en-US" dirty="0"/>
              <a:t>He could’ve been, had it caught on, or been promoted more effectively, or been adopted by Government</a:t>
            </a:r>
          </a:p>
          <a:p>
            <a:r>
              <a:rPr lang="en-US" dirty="0"/>
              <a:t>An Inspiration?</a:t>
            </a:r>
          </a:p>
          <a:p>
            <a:pPr lvl="1"/>
            <a:r>
              <a:rPr lang="en-US" dirty="0"/>
              <a:t>Seemingly, but you can be the judge of that</a:t>
            </a:r>
          </a:p>
          <a:p>
            <a:endParaRPr lang="en-US" dirty="0"/>
          </a:p>
        </p:txBody>
      </p:sp>
      <p:pic>
        <p:nvPicPr>
          <p:cNvPr id="5" name="Picture 4">
            <a:extLst>
              <a:ext uri="{FF2B5EF4-FFF2-40B4-BE49-F238E27FC236}">
                <a16:creationId xmlns:a16="http://schemas.microsoft.com/office/drawing/2014/main" id="{230002B5-10FB-D544-8F54-3B854E62B293}"/>
              </a:ext>
            </a:extLst>
          </p:cNvPr>
          <p:cNvPicPr>
            <a:picLocks noChangeAspect="1"/>
          </p:cNvPicPr>
          <p:nvPr/>
        </p:nvPicPr>
        <p:blipFill>
          <a:blip r:embed="rId3"/>
          <a:stretch>
            <a:fillRect/>
          </a:stretch>
        </p:blipFill>
        <p:spPr>
          <a:xfrm>
            <a:off x="8312490" y="165100"/>
            <a:ext cx="3682659" cy="4089400"/>
          </a:xfrm>
          <a:prstGeom prst="rect">
            <a:avLst/>
          </a:prstGeom>
        </p:spPr>
      </p:pic>
    </p:spTree>
    <p:extLst>
      <p:ext uri="{BB962C8B-B14F-4D97-AF65-F5344CB8AC3E}">
        <p14:creationId xmlns:p14="http://schemas.microsoft.com/office/powerpoint/2010/main" val="1374718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ssolv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dissolv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dissolv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dissolv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dissolv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dissolv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dissolv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dissolv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nodeType="clickEffect">
                                  <p:stCondLst>
                                    <p:cond delay="0"/>
                                  </p:stCondLst>
                                  <p:childTnLst>
                                    <p:set>
                                      <p:cBhvr>
                                        <p:cTn id="51" dur="1" fill="hold">
                                          <p:stCondLst>
                                            <p:cond delay="0"/>
                                          </p:stCondLst>
                                        </p:cTn>
                                        <p:tgtEl>
                                          <p:spTgt spid="3">
                                            <p:txEl>
                                              <p:pRg st="9" end="9"/>
                                            </p:txEl>
                                          </p:spTgt>
                                        </p:tgtEl>
                                        <p:attrNameLst>
                                          <p:attrName>style.visibility</p:attrName>
                                        </p:attrNameLst>
                                      </p:cBhvr>
                                      <p:to>
                                        <p:strVal val="visible"/>
                                      </p:to>
                                    </p:set>
                                    <p:animEffect transition="in" filter="dissolve">
                                      <p:cBhvr>
                                        <p:cTn id="52" dur="5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77B82C-AAE5-AD41-959F-CE93BF52ED5A}"/>
              </a:ext>
            </a:extLst>
          </p:cNvPr>
          <p:cNvSpPr>
            <a:spLocks noGrp="1"/>
          </p:cNvSpPr>
          <p:nvPr>
            <p:ph type="title"/>
          </p:nvPr>
        </p:nvSpPr>
        <p:spPr>
          <a:xfrm>
            <a:off x="838200" y="1368425"/>
            <a:ext cx="10515600" cy="2403475"/>
          </a:xfrm>
        </p:spPr>
        <p:txBody>
          <a:bodyPr>
            <a:normAutofit/>
          </a:bodyPr>
          <a:lstStyle/>
          <a:p>
            <a:pPr algn="ctr"/>
            <a:r>
              <a:rPr lang="en-US" dirty="0"/>
              <a:t>Thank you for your attention!</a:t>
            </a:r>
            <a:br>
              <a:rPr lang="en-US" dirty="0"/>
            </a:br>
            <a:br>
              <a:rPr lang="en-US" dirty="0"/>
            </a:br>
            <a:r>
              <a:rPr lang="en-US" dirty="0"/>
              <a:t>Any Questions?</a:t>
            </a:r>
          </a:p>
        </p:txBody>
      </p:sp>
      <p:sp>
        <p:nvSpPr>
          <p:cNvPr id="4" name="Rectangle 3">
            <a:extLst>
              <a:ext uri="{FF2B5EF4-FFF2-40B4-BE49-F238E27FC236}">
                <a16:creationId xmlns:a16="http://schemas.microsoft.com/office/drawing/2014/main" id="{C3ED3789-0141-2B4B-85AA-3634FBE495E1}"/>
              </a:ext>
            </a:extLst>
          </p:cNvPr>
          <p:cNvSpPr/>
          <p:nvPr/>
        </p:nvSpPr>
        <p:spPr>
          <a:xfrm>
            <a:off x="5718332" y="3284835"/>
            <a:ext cx="755335" cy="1569660"/>
          </a:xfrm>
          <a:prstGeom prst="rect">
            <a:avLst/>
          </a:prstGeom>
          <a:noFill/>
        </p:spPr>
        <p:txBody>
          <a:bodyPr wrap="none" lIns="91440" tIns="45720" rIns="91440" bIns="45720">
            <a:spAutoFit/>
          </a:bodyPr>
          <a:lstStyle/>
          <a:p>
            <a:pPr algn="ctr"/>
            <a:r>
              <a:rPr lang="en-GB"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t>
            </a:r>
          </a:p>
        </p:txBody>
      </p:sp>
      <p:sp>
        <p:nvSpPr>
          <p:cNvPr id="5" name="TextBox 4">
            <a:extLst>
              <a:ext uri="{FF2B5EF4-FFF2-40B4-BE49-F238E27FC236}">
                <a16:creationId xmlns:a16="http://schemas.microsoft.com/office/drawing/2014/main" id="{30610627-2E9C-154E-9064-36F5631F0C1F}"/>
              </a:ext>
            </a:extLst>
          </p:cNvPr>
          <p:cNvSpPr txBox="1"/>
          <p:nvPr/>
        </p:nvSpPr>
        <p:spPr>
          <a:xfrm>
            <a:off x="4603749" y="5688310"/>
            <a:ext cx="2984500" cy="369332"/>
          </a:xfrm>
          <a:prstGeom prst="rect">
            <a:avLst/>
          </a:prstGeom>
          <a:noFill/>
        </p:spPr>
        <p:txBody>
          <a:bodyPr wrap="square" rtlCol="0">
            <a:spAutoFit/>
          </a:bodyPr>
          <a:lstStyle/>
          <a:p>
            <a:pPr algn="ctr"/>
            <a:r>
              <a:rPr lang="en-US" dirty="0" err="1"/>
              <a:t>andy@pennyrowden.uk</a:t>
            </a:r>
            <a:endParaRPr lang="en-US" dirty="0"/>
          </a:p>
        </p:txBody>
      </p:sp>
    </p:spTree>
    <p:extLst>
      <p:ext uri="{BB962C8B-B14F-4D97-AF65-F5344CB8AC3E}">
        <p14:creationId xmlns:p14="http://schemas.microsoft.com/office/powerpoint/2010/main" val="23054413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3FD85E-803A-9E45-A6FA-73F3314BBB0C}"/>
              </a:ext>
            </a:extLst>
          </p:cNvPr>
          <p:cNvSpPr>
            <a:spLocks noGrp="1"/>
          </p:cNvSpPr>
          <p:nvPr>
            <p:ph type="title"/>
          </p:nvPr>
        </p:nvSpPr>
        <p:spPr/>
        <p:txBody>
          <a:bodyPr/>
          <a:lstStyle/>
          <a:p>
            <a:pPr algn="ctr"/>
            <a:r>
              <a:rPr lang="en-US" b="1" dirty="0"/>
              <a:t>A Challenge to the Group!</a:t>
            </a:r>
          </a:p>
        </p:txBody>
      </p:sp>
      <p:sp>
        <p:nvSpPr>
          <p:cNvPr id="3" name="Content Placeholder 2">
            <a:extLst>
              <a:ext uri="{FF2B5EF4-FFF2-40B4-BE49-F238E27FC236}">
                <a16:creationId xmlns:a16="http://schemas.microsoft.com/office/drawing/2014/main" id="{7BA33E20-CA55-F240-A6D4-72EF876C4A56}"/>
              </a:ext>
            </a:extLst>
          </p:cNvPr>
          <p:cNvSpPr>
            <a:spLocks noGrp="1"/>
          </p:cNvSpPr>
          <p:nvPr>
            <p:ph idx="1"/>
          </p:nvPr>
        </p:nvSpPr>
        <p:spPr/>
        <p:txBody>
          <a:bodyPr/>
          <a:lstStyle/>
          <a:p>
            <a:pPr marL="0" indent="0">
              <a:buNone/>
            </a:pPr>
            <a:r>
              <a:rPr lang="en-US" dirty="0"/>
              <a:t>All the material in this presentation was obtained from online sources, one way or another, except for John Drew’s personal recollections.</a:t>
            </a:r>
          </a:p>
          <a:p>
            <a:pPr marL="0" indent="0">
              <a:buNone/>
            </a:pPr>
            <a:endParaRPr lang="en-US" dirty="0"/>
          </a:p>
          <a:p>
            <a:pPr marL="0" indent="0">
              <a:buNone/>
            </a:pPr>
            <a:r>
              <a:rPr lang="en-US" dirty="0"/>
              <a:t>There’s probably a lot more information about Harold Bate and his life out there in more traditional (offline) sources.</a:t>
            </a:r>
          </a:p>
          <a:p>
            <a:pPr marL="0" indent="0">
              <a:buNone/>
            </a:pPr>
            <a:endParaRPr lang="en-US" dirty="0"/>
          </a:p>
          <a:p>
            <a:pPr marL="0" indent="0">
              <a:buNone/>
            </a:pPr>
            <a:r>
              <a:rPr lang="en-US" dirty="0"/>
              <a:t>Would a </a:t>
            </a:r>
            <a:r>
              <a:rPr lang="en-US" u="sng" dirty="0"/>
              <a:t>real</a:t>
            </a:r>
            <a:r>
              <a:rPr lang="en-US" dirty="0"/>
              <a:t> historian like to step up to the plate and add to our knowledge?</a:t>
            </a:r>
          </a:p>
        </p:txBody>
      </p:sp>
    </p:spTree>
    <p:extLst>
      <p:ext uri="{BB962C8B-B14F-4D97-AF65-F5344CB8AC3E}">
        <p14:creationId xmlns:p14="http://schemas.microsoft.com/office/powerpoint/2010/main" val="998208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3BD92D-BC28-2E41-95F3-ABD783864982}"/>
              </a:ext>
            </a:extLst>
          </p:cNvPr>
          <p:cNvSpPr>
            <a:spLocks noGrp="1"/>
          </p:cNvSpPr>
          <p:nvPr>
            <p:ph idx="1"/>
          </p:nvPr>
        </p:nvSpPr>
        <p:spPr>
          <a:xfrm>
            <a:off x="345040" y="253678"/>
            <a:ext cx="11643760" cy="6393702"/>
          </a:xfrm>
        </p:spPr>
        <p:txBody>
          <a:bodyPr>
            <a:normAutofit fontScale="25000" lnSpcReduction="20000"/>
          </a:bodyPr>
          <a:lstStyle/>
          <a:p>
            <a:pPr marL="0" indent="0">
              <a:buNone/>
            </a:pPr>
            <a:r>
              <a:rPr lang="en-GB" sz="7200" b="1" dirty="0">
                <a:latin typeface="Lucida Sans" panose="020B0602030504020204" pitchFamily="34" charset="77"/>
              </a:rPr>
              <a:t>Selection of comments from the BBC Archive, Sept 2021, #</a:t>
            </a:r>
            <a:r>
              <a:rPr lang="en-GB" sz="7200" b="1" dirty="0" err="1">
                <a:latin typeface="Lucida Sans" panose="020B0602030504020204" pitchFamily="34" charset="77"/>
              </a:rPr>
              <a:t>OnThisDay</a:t>
            </a:r>
            <a:r>
              <a:rPr lang="en-GB" sz="7200" b="1" dirty="0">
                <a:latin typeface="Lucida Sans" panose="020B0602030504020204" pitchFamily="34" charset="77"/>
              </a:rPr>
              <a:t> 8</a:t>
            </a:r>
            <a:r>
              <a:rPr lang="en-GB" sz="7200" b="1" baseline="30000" dirty="0">
                <a:latin typeface="Lucida Sans" panose="020B0602030504020204" pitchFamily="34" charset="77"/>
              </a:rPr>
              <a:t>th</a:t>
            </a:r>
            <a:r>
              <a:rPr lang="en-GB" sz="7200" b="1" dirty="0">
                <a:latin typeface="Lucida Sans" panose="020B0602030504020204" pitchFamily="34" charset="77"/>
              </a:rPr>
              <a:t> Sept 1971</a:t>
            </a:r>
            <a:endParaRPr lang="en-GB" sz="7200" dirty="0">
              <a:latin typeface="Lucida Sans" panose="020B0602030504020204" pitchFamily="34" charset="77"/>
            </a:endParaRPr>
          </a:p>
          <a:p>
            <a:pPr marL="0" indent="0">
              <a:lnSpc>
                <a:spcPct val="120000"/>
              </a:lnSpc>
              <a:buNone/>
            </a:pPr>
            <a:r>
              <a:rPr lang="en-GB" sz="5200" dirty="0">
                <a:latin typeface="Lucida Bright" panose="02040602050505020304" pitchFamily="18" charset="77"/>
              </a:rPr>
              <a:t>“The petrol companies will have made sure this idea was buried at the time. Too harmful for their profits, like lots of ideas over the years.”</a:t>
            </a:r>
          </a:p>
          <a:p>
            <a:pPr marL="0" indent="0">
              <a:lnSpc>
                <a:spcPct val="120000"/>
              </a:lnSpc>
              <a:buNone/>
            </a:pPr>
            <a:r>
              <a:rPr lang="en-GB" sz="5200" dirty="0">
                <a:latin typeface="Lucida Bright" panose="02040602050505020304" pitchFamily="18" charset="77"/>
              </a:rPr>
              <a:t>“He was probably bought out by the oil companies and told to go away you silly man. Because pure greed of the oil companies had taken over by then plus governments couldn't work out a way to tax it”</a:t>
            </a:r>
          </a:p>
          <a:p>
            <a:pPr marL="0" indent="0">
              <a:lnSpc>
                <a:spcPct val="120000"/>
              </a:lnSpc>
              <a:buNone/>
            </a:pPr>
            <a:r>
              <a:rPr lang="en-GB" sz="5200" dirty="0">
                <a:latin typeface="Lucida Bright" panose="02040602050505020304" pitchFamily="18" charset="77"/>
              </a:rPr>
              <a:t>“I fail to see why people are so surprised by the idea of running vehicles on methane(natural gas). Pumping engines in sewage treatment plants have been run off the methane produced from the sewage for at least 60 to 70 years that I know of.”</a:t>
            </a:r>
          </a:p>
          <a:p>
            <a:pPr marL="0" indent="0">
              <a:lnSpc>
                <a:spcPct val="120000"/>
              </a:lnSpc>
              <a:buNone/>
            </a:pPr>
            <a:r>
              <a:rPr lang="en-GB" sz="5200" dirty="0">
                <a:latin typeface="Lucida Bright" panose="02040602050505020304" pitchFamily="18" charset="77"/>
              </a:rPr>
              <a:t>“Biogas is pretty normal. Used often, where appropriate.”</a:t>
            </a:r>
          </a:p>
          <a:p>
            <a:pPr marL="0" indent="0">
              <a:lnSpc>
                <a:spcPct val="120000"/>
              </a:lnSpc>
              <a:buNone/>
            </a:pPr>
            <a:r>
              <a:rPr lang="en-GB" sz="5200" dirty="0">
                <a:latin typeface="Lucida Bright" panose="02040602050505020304" pitchFamily="18" charset="77"/>
              </a:rPr>
              <a:t>“1.1 billion chickens were slaughtered for meat in the UK in 2017. That's an awful lot of manure to recycle and repurpose.”</a:t>
            </a:r>
          </a:p>
          <a:p>
            <a:pPr marL="0" indent="0">
              <a:lnSpc>
                <a:spcPct val="120000"/>
              </a:lnSpc>
              <a:buNone/>
            </a:pPr>
            <a:r>
              <a:rPr lang="en-GB" sz="5200" dirty="0">
                <a:latin typeface="Lucida Bright" panose="02040602050505020304" pitchFamily="18" charset="77"/>
              </a:rPr>
              <a:t>“He sold conversions to run off compressed Town gas - it was illegal so the chicken poo was a cover story”</a:t>
            </a:r>
          </a:p>
          <a:p>
            <a:pPr marL="0" indent="0">
              <a:lnSpc>
                <a:spcPct val="120000"/>
              </a:lnSpc>
              <a:buNone/>
            </a:pPr>
            <a:r>
              <a:rPr lang="en-GB" sz="5200" dirty="0">
                <a:latin typeface="Lucida Bright" panose="02040602050505020304" pitchFamily="18" charset="77"/>
              </a:rPr>
              <a:t>“The British eccentric exists for the benefit of mankind”</a:t>
            </a:r>
          </a:p>
          <a:p>
            <a:pPr marL="0" indent="0">
              <a:lnSpc>
                <a:spcPct val="120000"/>
              </a:lnSpc>
              <a:buNone/>
            </a:pPr>
            <a:r>
              <a:rPr lang="en-GB" sz="5200" dirty="0">
                <a:latin typeface="Lucida Bright" panose="02040602050505020304" pitchFamily="18" charset="77"/>
              </a:rPr>
              <a:t>“Wonder did he suddenly die not long after that was broadcast…”</a:t>
            </a:r>
          </a:p>
          <a:p>
            <a:pPr marL="0" indent="0">
              <a:lnSpc>
                <a:spcPct val="120000"/>
              </a:lnSpc>
              <a:buNone/>
            </a:pPr>
            <a:r>
              <a:rPr lang="en-GB" sz="5200" dirty="0">
                <a:latin typeface="Lucida Bright" panose="02040602050505020304" pitchFamily="18" charset="77"/>
              </a:rPr>
              <a:t>“Fantastic. If only we had more people like this nowadays. I wonder if his house still stands?”  [Oh yes </a:t>
            </a:r>
            <a:r>
              <a:rPr lang="en-GB" sz="5200" dirty="0">
                <a:latin typeface="Lucida Bright" panose="02040602050505020304" pitchFamily="18" charset="77"/>
                <a:sym typeface="Wingdings" pitchFamily="2" charset="2"/>
              </a:rPr>
              <a:t>]</a:t>
            </a:r>
            <a:endParaRPr lang="en-GB" sz="5200" dirty="0">
              <a:latin typeface="Lucida Bright" panose="02040602050505020304" pitchFamily="18" charset="77"/>
            </a:endParaRPr>
          </a:p>
          <a:p>
            <a:pPr marL="0" indent="0">
              <a:lnSpc>
                <a:spcPct val="120000"/>
              </a:lnSpc>
              <a:buNone/>
            </a:pPr>
            <a:r>
              <a:rPr lang="en-GB" sz="5200" dirty="0">
                <a:latin typeface="Lucida Bright" panose="02040602050505020304" pitchFamily="18" charset="77"/>
              </a:rPr>
              <a:t>“Why we not using this stuff now instead of going all electric”</a:t>
            </a:r>
          </a:p>
          <a:p>
            <a:pPr marL="0" indent="0">
              <a:lnSpc>
                <a:spcPct val="120000"/>
              </a:lnSpc>
              <a:buNone/>
            </a:pPr>
            <a:r>
              <a:rPr lang="en-GB" sz="5200" dirty="0">
                <a:latin typeface="Lucida Bright" panose="02040602050505020304" pitchFamily="18" charset="77"/>
              </a:rPr>
              <a:t>“Proper British boffin. Mad as a French goose in a pâté factory.”</a:t>
            </a:r>
          </a:p>
          <a:p>
            <a:pPr marL="0" indent="0">
              <a:lnSpc>
                <a:spcPct val="120000"/>
              </a:lnSpc>
              <a:buNone/>
            </a:pPr>
            <a:r>
              <a:rPr lang="en-GB" sz="5200" dirty="0">
                <a:latin typeface="Lucida Bright" panose="02040602050505020304" pitchFamily="18" charset="77"/>
              </a:rPr>
              <a:t>“Mr Bate and his cars powered by 'chicken by-products' were regular attendees at the Royal Show at Stoneleigh in the 1960s . Saw both the Hillman Minx in the Nationwide piece and its predecessor, a wartime Humber FWD, similar to the vehicles the BBC used during WWII for War Reporting!! There were some vehicles operating on methane gas in the 1960s ,but mainly used off the road.”</a:t>
            </a:r>
          </a:p>
          <a:p>
            <a:pPr marL="0" indent="0">
              <a:lnSpc>
                <a:spcPct val="120000"/>
              </a:lnSpc>
              <a:buNone/>
            </a:pPr>
            <a:r>
              <a:rPr lang="en-GB" sz="5200" dirty="0">
                <a:latin typeface="Lucida Bright" panose="02040602050505020304" pitchFamily="18" charset="77"/>
              </a:rPr>
              <a:t>“He was always on Southwest news when I lived in Devon.”</a:t>
            </a:r>
          </a:p>
          <a:p>
            <a:pPr marL="0" indent="0">
              <a:lnSpc>
                <a:spcPct val="120000"/>
              </a:lnSpc>
              <a:buNone/>
            </a:pPr>
            <a:r>
              <a:rPr lang="en-GB" sz="5200" dirty="0">
                <a:latin typeface="Lucida Bright" panose="02040602050505020304" pitchFamily="18" charset="77"/>
              </a:rPr>
              <a:t>“Exploitation of chickens...we take their eggs and nuggets already....”</a:t>
            </a:r>
          </a:p>
          <a:p>
            <a:pPr marL="0" indent="0">
              <a:lnSpc>
                <a:spcPct val="120000"/>
              </a:lnSpc>
              <a:buNone/>
            </a:pPr>
            <a:r>
              <a:rPr lang="en-GB" sz="5200" dirty="0">
                <a:latin typeface="Lucida Bright" panose="02040602050505020304" pitchFamily="18" charset="77"/>
              </a:rPr>
              <a:t>“Was expecting to see the flux capacitor at some point. Liked his idea though.”</a:t>
            </a:r>
          </a:p>
          <a:p>
            <a:pPr marL="0" indent="0">
              <a:lnSpc>
                <a:spcPct val="120000"/>
              </a:lnSpc>
              <a:buNone/>
            </a:pPr>
            <a:r>
              <a:rPr lang="en-GB" sz="5200" dirty="0">
                <a:latin typeface="Lucida Bright" panose="02040602050505020304" pitchFamily="18" charset="77"/>
              </a:rPr>
              <a:t>“The "Doc" got left in 1971 and is still trying to get back”</a:t>
            </a:r>
            <a:br>
              <a:rPr lang="en-GB" sz="5600" dirty="0">
                <a:latin typeface="Lucida Bright" panose="02040602050505020304" pitchFamily="18" charset="77"/>
              </a:rPr>
            </a:br>
            <a:endParaRPr lang="en-GB" sz="5600" dirty="0">
              <a:latin typeface="Lucida Bright" panose="02040602050505020304" pitchFamily="18" charset="77"/>
            </a:endParaRPr>
          </a:p>
          <a:p>
            <a:pPr marL="0" indent="0">
              <a:buNone/>
            </a:pPr>
            <a:endParaRPr lang="en-US" dirty="0"/>
          </a:p>
        </p:txBody>
      </p:sp>
    </p:spTree>
    <p:extLst>
      <p:ext uri="{BB962C8B-B14F-4D97-AF65-F5344CB8AC3E}">
        <p14:creationId xmlns:p14="http://schemas.microsoft.com/office/powerpoint/2010/main" val="2070115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125A564-808B-5E4C-878E-9F102780B04E}"/>
              </a:ext>
            </a:extLst>
          </p:cNvPr>
          <p:cNvPicPr>
            <a:picLocks noChangeAspect="1"/>
          </p:cNvPicPr>
          <p:nvPr/>
        </p:nvPicPr>
        <p:blipFill>
          <a:blip r:embed="rId3"/>
          <a:stretch>
            <a:fillRect/>
          </a:stretch>
        </p:blipFill>
        <p:spPr>
          <a:xfrm>
            <a:off x="773374" y="1625600"/>
            <a:ext cx="3917454" cy="5232400"/>
          </a:xfrm>
          <a:prstGeom prst="rect">
            <a:avLst/>
          </a:prstGeom>
        </p:spPr>
      </p:pic>
      <p:pic>
        <p:nvPicPr>
          <p:cNvPr id="7" name="Picture 6">
            <a:extLst>
              <a:ext uri="{FF2B5EF4-FFF2-40B4-BE49-F238E27FC236}">
                <a16:creationId xmlns:a16="http://schemas.microsoft.com/office/drawing/2014/main" id="{6E2AB7C4-5063-4B41-9977-3D1568B01044}"/>
              </a:ext>
            </a:extLst>
          </p:cNvPr>
          <p:cNvPicPr>
            <a:picLocks noChangeAspect="1"/>
          </p:cNvPicPr>
          <p:nvPr/>
        </p:nvPicPr>
        <p:blipFill>
          <a:blip r:embed="rId4"/>
          <a:stretch>
            <a:fillRect/>
          </a:stretch>
        </p:blipFill>
        <p:spPr>
          <a:xfrm>
            <a:off x="0" y="0"/>
            <a:ext cx="8001000" cy="1739900"/>
          </a:xfrm>
          <a:prstGeom prst="rect">
            <a:avLst/>
          </a:prstGeom>
        </p:spPr>
      </p:pic>
      <p:grpSp>
        <p:nvGrpSpPr>
          <p:cNvPr id="15" name="Group 14">
            <a:extLst>
              <a:ext uri="{FF2B5EF4-FFF2-40B4-BE49-F238E27FC236}">
                <a16:creationId xmlns:a16="http://schemas.microsoft.com/office/drawing/2014/main" id="{D99EFAD5-88D0-2E4E-96D6-37376C543CC4}"/>
              </a:ext>
            </a:extLst>
          </p:cNvPr>
          <p:cNvGrpSpPr/>
          <p:nvPr/>
        </p:nvGrpSpPr>
        <p:grpSpPr>
          <a:xfrm>
            <a:off x="457200" y="1761236"/>
            <a:ext cx="10185400" cy="5236464"/>
            <a:chOff x="457200" y="1761236"/>
            <a:chExt cx="10185400" cy="5236464"/>
          </a:xfrm>
        </p:grpSpPr>
        <p:pic>
          <p:nvPicPr>
            <p:cNvPr id="9" name="Picture 8">
              <a:extLst>
                <a:ext uri="{FF2B5EF4-FFF2-40B4-BE49-F238E27FC236}">
                  <a16:creationId xmlns:a16="http://schemas.microsoft.com/office/drawing/2014/main" id="{61077D9B-B3D8-3B4A-AAFF-D4921CE894C5}"/>
                </a:ext>
              </a:extLst>
            </p:cNvPr>
            <p:cNvPicPr>
              <a:picLocks noChangeAspect="1"/>
            </p:cNvPicPr>
            <p:nvPr/>
          </p:nvPicPr>
          <p:blipFill>
            <a:blip r:embed="rId5"/>
            <a:stretch>
              <a:fillRect/>
            </a:stretch>
          </p:blipFill>
          <p:spPr>
            <a:xfrm>
              <a:off x="5908702" y="1761236"/>
              <a:ext cx="4733898" cy="4929887"/>
            </a:xfrm>
            <a:prstGeom prst="rect">
              <a:avLst/>
            </a:prstGeom>
          </p:spPr>
        </p:pic>
        <p:sp>
          <p:nvSpPr>
            <p:cNvPr id="10" name="Doughnut 9">
              <a:extLst>
                <a:ext uri="{FF2B5EF4-FFF2-40B4-BE49-F238E27FC236}">
                  <a16:creationId xmlns:a16="http://schemas.microsoft.com/office/drawing/2014/main" id="{8B80577A-6DE4-1D48-BDD8-5C4437AFDA4F}"/>
                </a:ext>
              </a:extLst>
            </p:cNvPr>
            <p:cNvSpPr/>
            <p:nvPr/>
          </p:nvSpPr>
          <p:spPr>
            <a:xfrm>
              <a:off x="457200" y="5232400"/>
              <a:ext cx="1764000" cy="1765300"/>
            </a:xfrm>
            <a:prstGeom prst="donut">
              <a:avLst>
                <a:gd name="adj" fmla="val 4071"/>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12" name="Straight Connector 11">
              <a:extLst>
                <a:ext uri="{FF2B5EF4-FFF2-40B4-BE49-F238E27FC236}">
                  <a16:creationId xmlns:a16="http://schemas.microsoft.com/office/drawing/2014/main" id="{309D4CF5-5B9A-5445-B865-C6331DB84A67}"/>
                </a:ext>
              </a:extLst>
            </p:cNvPr>
            <p:cNvCxnSpPr>
              <a:cxnSpLocks/>
            </p:cNvCxnSpPr>
            <p:nvPr/>
          </p:nvCxnSpPr>
          <p:spPr>
            <a:xfrm flipV="1">
              <a:off x="2184400" y="4889500"/>
              <a:ext cx="3886200" cy="1054100"/>
            </a:xfrm>
            <a:prstGeom prst="line">
              <a:avLst/>
            </a:prstGeom>
            <a:ln w="41275">
              <a:solidFill>
                <a:srgbClr val="FF0000"/>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43825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F366ED0-00A4-8A4B-BC5F-7DFF725D412E}"/>
              </a:ext>
            </a:extLst>
          </p:cNvPr>
          <p:cNvSpPr>
            <a:spLocks noGrp="1"/>
          </p:cNvSpPr>
          <p:nvPr>
            <p:ph type="title"/>
          </p:nvPr>
        </p:nvSpPr>
        <p:spPr>
          <a:xfrm>
            <a:off x="838200" y="1749082"/>
            <a:ext cx="10515600" cy="3851618"/>
          </a:xfrm>
        </p:spPr>
        <p:txBody>
          <a:bodyPr>
            <a:normAutofit/>
          </a:bodyPr>
          <a:lstStyle/>
          <a:p>
            <a:pPr algn="ctr"/>
            <a:r>
              <a:rPr lang="en-US" b="1" dirty="0"/>
              <a:t>“The Chicken poo car”</a:t>
            </a:r>
            <a:br>
              <a:rPr lang="en-US" b="1" dirty="0"/>
            </a:br>
            <a:br>
              <a:rPr lang="en-US" b="1" dirty="0"/>
            </a:br>
            <a:r>
              <a:rPr lang="en-US" b="1" dirty="0"/>
              <a:t>BBC Nationwide</a:t>
            </a:r>
            <a:br>
              <a:rPr lang="en-US" b="1" dirty="0"/>
            </a:br>
            <a:r>
              <a:rPr lang="en-US" sz="2700" b="1" dirty="0"/>
              <a:t>Originally broadcast on the 8</a:t>
            </a:r>
            <a:r>
              <a:rPr lang="en-US" sz="2700" b="1" baseline="30000" dirty="0"/>
              <a:t>th</a:t>
            </a:r>
            <a:r>
              <a:rPr lang="en-US" sz="2700" b="1" dirty="0"/>
              <a:t> of September 1971</a:t>
            </a:r>
            <a:br>
              <a:rPr lang="en-US" sz="2700" b="1" dirty="0"/>
            </a:br>
            <a:r>
              <a:rPr lang="en-US" sz="2700" b="1" dirty="0"/>
              <a:t>Reporter: Jack Pizzey</a:t>
            </a:r>
            <a:br>
              <a:rPr lang="en-US" sz="2700" b="1" dirty="0"/>
            </a:br>
            <a:br>
              <a:rPr lang="en-US" sz="2700" b="1" dirty="0"/>
            </a:br>
            <a:r>
              <a:rPr lang="en-US" sz="2700" b="1" dirty="0"/>
              <a:t>by way of an introduction to Harold…</a:t>
            </a:r>
          </a:p>
        </p:txBody>
      </p:sp>
      <p:sp>
        <p:nvSpPr>
          <p:cNvPr id="2" name="TextBox 1">
            <a:extLst>
              <a:ext uri="{FF2B5EF4-FFF2-40B4-BE49-F238E27FC236}">
                <a16:creationId xmlns:a16="http://schemas.microsoft.com/office/drawing/2014/main" id="{C957DDB4-A362-544C-A258-ACE741E33B84}"/>
              </a:ext>
            </a:extLst>
          </p:cNvPr>
          <p:cNvSpPr txBox="1"/>
          <p:nvPr/>
        </p:nvSpPr>
        <p:spPr>
          <a:xfrm>
            <a:off x="1289300" y="5969285"/>
            <a:ext cx="9613400" cy="369332"/>
          </a:xfrm>
          <a:prstGeom prst="rect">
            <a:avLst/>
          </a:prstGeom>
          <a:noFill/>
        </p:spPr>
        <p:txBody>
          <a:bodyPr wrap="square" rtlCol="0">
            <a:spAutoFit/>
          </a:bodyPr>
          <a:lstStyle/>
          <a:p>
            <a:r>
              <a:rPr lang="en-US" i="1" dirty="0"/>
              <a:t>You can view the video used in the presentation by clicking here: </a:t>
            </a:r>
            <a:r>
              <a:rPr lang="en-US" i="1" dirty="0">
                <a:hlinkClick r:id="rId3"/>
              </a:rPr>
              <a:t>Chicken poo car, 1971, BBC Archive</a:t>
            </a:r>
            <a:endParaRPr lang="en-US" i="1" dirty="0"/>
          </a:p>
        </p:txBody>
      </p:sp>
    </p:spTree>
    <p:extLst>
      <p:ext uri="{BB962C8B-B14F-4D97-AF65-F5344CB8AC3E}">
        <p14:creationId xmlns:p14="http://schemas.microsoft.com/office/powerpoint/2010/main" val="37125667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E3D5EF-36A7-7940-A8CC-69D028558E2B}"/>
              </a:ext>
            </a:extLst>
          </p:cNvPr>
          <p:cNvSpPr>
            <a:spLocks noGrp="1"/>
          </p:cNvSpPr>
          <p:nvPr>
            <p:ph idx="1"/>
          </p:nvPr>
        </p:nvSpPr>
        <p:spPr>
          <a:xfrm>
            <a:off x="838200" y="609600"/>
            <a:ext cx="10515600" cy="5905500"/>
          </a:xfrm>
        </p:spPr>
        <p:txBody>
          <a:bodyPr>
            <a:normAutofit fontScale="92500" lnSpcReduction="20000"/>
          </a:bodyPr>
          <a:lstStyle/>
          <a:p>
            <a:r>
              <a:rPr lang="en-US" dirty="0">
                <a:solidFill>
                  <a:srgbClr val="FF0000"/>
                </a:solidFill>
              </a:rPr>
              <a:t>1908</a:t>
            </a:r>
            <a:r>
              <a:rPr lang="en-US" dirty="0"/>
              <a:t>: Born in Stoke-on-Trent</a:t>
            </a:r>
          </a:p>
          <a:p>
            <a:r>
              <a:rPr lang="en-US" dirty="0"/>
              <a:t>Apprentice mechanic with the Potteries Traction company</a:t>
            </a:r>
          </a:p>
          <a:p>
            <a:r>
              <a:rPr lang="en-US" dirty="0"/>
              <a:t>Maintenance engineer with the Stafford Coal and Iron Company</a:t>
            </a:r>
          </a:p>
          <a:p>
            <a:pPr lvl="1"/>
            <a:r>
              <a:rPr lang="en-US" dirty="0"/>
              <a:t>Submarine escape devices</a:t>
            </a:r>
          </a:p>
          <a:p>
            <a:pPr lvl="1"/>
            <a:r>
              <a:rPr lang="en-US" dirty="0"/>
              <a:t>Advanced independent suspension systems for vehicles</a:t>
            </a:r>
          </a:p>
          <a:p>
            <a:r>
              <a:rPr lang="en-US" dirty="0">
                <a:solidFill>
                  <a:srgbClr val="FF0000"/>
                </a:solidFill>
              </a:rPr>
              <a:t>1937</a:t>
            </a:r>
            <a:r>
              <a:rPr lang="en-US" dirty="0"/>
              <a:t>: Lost a leg in a road accident</a:t>
            </a:r>
          </a:p>
          <a:p>
            <a:r>
              <a:rPr lang="en-US" dirty="0">
                <a:solidFill>
                  <a:srgbClr val="FF0000"/>
                </a:solidFill>
              </a:rPr>
              <a:t>1947</a:t>
            </a:r>
            <a:r>
              <a:rPr lang="en-US" dirty="0"/>
              <a:t>: 8-year, 380,000 mile tour of Africa with his wife (Evelyn) and daughter (Marina) in an ex-Army </a:t>
            </a:r>
            <a:r>
              <a:rPr lang="en-US" dirty="0" err="1"/>
              <a:t>landrover</a:t>
            </a:r>
            <a:endParaRPr lang="en-US" dirty="0"/>
          </a:p>
          <a:p>
            <a:pPr lvl="1"/>
            <a:r>
              <a:rPr lang="en-US" dirty="0"/>
              <a:t>Prospected for gold, diamonds and uranium in Rhodesia and Tanganyika</a:t>
            </a:r>
          </a:p>
          <a:p>
            <a:pPr lvl="1"/>
            <a:r>
              <a:rPr lang="en-US" dirty="0"/>
              <a:t>Fought off bandits and lived off of wild game for long periods</a:t>
            </a:r>
          </a:p>
          <a:p>
            <a:r>
              <a:rPr lang="en-US" dirty="0">
                <a:solidFill>
                  <a:srgbClr val="FF0000"/>
                </a:solidFill>
              </a:rPr>
              <a:t>1955</a:t>
            </a:r>
            <a:r>
              <a:rPr lang="en-US" dirty="0"/>
              <a:t>: Returned to England (settling in </a:t>
            </a:r>
            <a:r>
              <a:rPr lang="en-US" dirty="0" err="1"/>
              <a:t>Brixham</a:t>
            </a:r>
            <a:r>
              <a:rPr lang="en-US" dirty="0"/>
              <a:t>)</a:t>
            </a:r>
          </a:p>
          <a:p>
            <a:pPr lvl="1"/>
            <a:r>
              <a:rPr lang="en-US" dirty="0"/>
              <a:t>Worked as an electrical contractor</a:t>
            </a:r>
          </a:p>
          <a:p>
            <a:pPr lvl="1"/>
            <a:r>
              <a:rPr lang="en-US" dirty="0"/>
              <a:t>Started a ferry-boat/pleasure-boat service</a:t>
            </a:r>
          </a:p>
          <a:p>
            <a:pPr lvl="1"/>
            <a:r>
              <a:rPr lang="en-US" dirty="0"/>
              <a:t>Drove a taxi</a:t>
            </a:r>
          </a:p>
          <a:p>
            <a:pPr lvl="1"/>
            <a:r>
              <a:rPr lang="en-US" dirty="0"/>
              <a:t>Started working on the convertor and methane generation</a:t>
            </a:r>
          </a:p>
          <a:p>
            <a:r>
              <a:rPr lang="en-US" dirty="0">
                <a:solidFill>
                  <a:srgbClr val="FF0000"/>
                </a:solidFill>
              </a:rPr>
              <a:t>1957</a:t>
            </a:r>
            <a:r>
              <a:rPr lang="en-US" dirty="0"/>
              <a:t>: Invented the Bate Auto Gas converter</a:t>
            </a:r>
          </a:p>
          <a:p>
            <a:r>
              <a:rPr lang="en-US" dirty="0">
                <a:solidFill>
                  <a:srgbClr val="FF0000"/>
                </a:solidFill>
              </a:rPr>
              <a:t>1966</a:t>
            </a:r>
            <a:r>
              <a:rPr lang="en-US" dirty="0"/>
              <a:t>: Bought Penny Rowden on the proceeds of converter sales</a:t>
            </a:r>
          </a:p>
        </p:txBody>
      </p:sp>
    </p:spTree>
    <p:extLst>
      <p:ext uri="{BB962C8B-B14F-4D97-AF65-F5344CB8AC3E}">
        <p14:creationId xmlns:p14="http://schemas.microsoft.com/office/powerpoint/2010/main" val="3932307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dissolve">
                                      <p:cBhvr>
                                        <p:cTn id="15" dur="500"/>
                                        <p:tgtEl>
                                          <p:spTgt spid="3">
                                            <p:txEl>
                                              <p:pRg st="3" end="3"/>
                                            </p:txEl>
                                          </p:spTgt>
                                        </p:tgtEl>
                                      </p:cBhvr>
                                    </p:animEffect>
                                  </p:childTnLst>
                                </p:cTn>
                              </p:par>
                              <p:par>
                                <p:cTn id="16" presetID="9" presetClass="entr" presetSubtype="0" fill="hold"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dissolve">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9"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dissolve">
                                      <p:cBhvr>
                                        <p:cTn id="23" dur="500"/>
                                        <p:tgtEl>
                                          <p:spTgt spid="3">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dissolve">
                                      <p:cBhvr>
                                        <p:cTn id="28" dur="500"/>
                                        <p:tgtEl>
                                          <p:spTgt spid="3">
                                            <p:txEl>
                                              <p:pRg st="6" end="6"/>
                                            </p:txEl>
                                          </p:spTgt>
                                        </p:tgtEl>
                                      </p:cBhvr>
                                    </p:animEffect>
                                  </p:childTnLst>
                                </p:cTn>
                              </p:par>
                              <p:par>
                                <p:cTn id="29" presetID="9" presetClass="entr" presetSubtype="0" fill="hold"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dissolve">
                                      <p:cBhvr>
                                        <p:cTn id="31" dur="500"/>
                                        <p:tgtEl>
                                          <p:spTgt spid="3">
                                            <p:txEl>
                                              <p:pRg st="7" end="7"/>
                                            </p:txEl>
                                          </p:spTgt>
                                        </p:tgtEl>
                                      </p:cBhvr>
                                    </p:animEffect>
                                  </p:childTnLst>
                                </p:cTn>
                              </p:par>
                              <p:par>
                                <p:cTn id="32" presetID="9" presetClass="entr" presetSubtype="0" fill="hold" nodeType="withEffect">
                                  <p:stCondLst>
                                    <p:cond delay="0"/>
                                  </p:stCondLst>
                                  <p:childTnLst>
                                    <p:set>
                                      <p:cBhvr>
                                        <p:cTn id="33" dur="1" fill="hold">
                                          <p:stCondLst>
                                            <p:cond delay="0"/>
                                          </p:stCondLst>
                                        </p:cTn>
                                        <p:tgtEl>
                                          <p:spTgt spid="3">
                                            <p:txEl>
                                              <p:pRg st="8" end="8"/>
                                            </p:txEl>
                                          </p:spTgt>
                                        </p:tgtEl>
                                        <p:attrNameLst>
                                          <p:attrName>style.visibility</p:attrName>
                                        </p:attrNameLst>
                                      </p:cBhvr>
                                      <p:to>
                                        <p:strVal val="visible"/>
                                      </p:to>
                                    </p:set>
                                    <p:animEffect transition="in" filter="dissolve">
                                      <p:cBhvr>
                                        <p:cTn id="34" dur="500"/>
                                        <p:tgtEl>
                                          <p:spTgt spid="3">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3">
                                            <p:txEl>
                                              <p:pRg st="9" end="9"/>
                                            </p:txEl>
                                          </p:spTgt>
                                        </p:tgtEl>
                                        <p:attrNameLst>
                                          <p:attrName>style.visibility</p:attrName>
                                        </p:attrNameLst>
                                      </p:cBhvr>
                                      <p:to>
                                        <p:strVal val="visible"/>
                                      </p:to>
                                    </p:set>
                                    <p:animEffect transition="in" filter="dissolve">
                                      <p:cBhvr>
                                        <p:cTn id="39" dur="500"/>
                                        <p:tgtEl>
                                          <p:spTgt spid="3">
                                            <p:txEl>
                                              <p:pRg st="9" end="9"/>
                                            </p:txEl>
                                          </p:spTgt>
                                        </p:tgtEl>
                                      </p:cBhvr>
                                    </p:animEffect>
                                  </p:childTnLst>
                                </p:cTn>
                              </p:par>
                              <p:par>
                                <p:cTn id="40" presetID="9" presetClass="entr" presetSubtype="0" fill="hold" nodeType="withEffect">
                                  <p:stCondLst>
                                    <p:cond delay="0"/>
                                  </p:stCondLst>
                                  <p:childTnLst>
                                    <p:set>
                                      <p:cBhvr>
                                        <p:cTn id="41" dur="1" fill="hold">
                                          <p:stCondLst>
                                            <p:cond delay="0"/>
                                          </p:stCondLst>
                                        </p:cTn>
                                        <p:tgtEl>
                                          <p:spTgt spid="3">
                                            <p:txEl>
                                              <p:pRg st="10" end="10"/>
                                            </p:txEl>
                                          </p:spTgt>
                                        </p:tgtEl>
                                        <p:attrNameLst>
                                          <p:attrName>style.visibility</p:attrName>
                                        </p:attrNameLst>
                                      </p:cBhvr>
                                      <p:to>
                                        <p:strVal val="visible"/>
                                      </p:to>
                                    </p:set>
                                    <p:animEffect transition="in" filter="dissolve">
                                      <p:cBhvr>
                                        <p:cTn id="42" dur="500"/>
                                        <p:tgtEl>
                                          <p:spTgt spid="3">
                                            <p:txEl>
                                              <p:pRg st="10" end="10"/>
                                            </p:txEl>
                                          </p:spTgt>
                                        </p:tgtEl>
                                      </p:cBhvr>
                                    </p:animEffect>
                                  </p:childTnLst>
                                </p:cTn>
                              </p:par>
                              <p:par>
                                <p:cTn id="43" presetID="9" presetClass="entr" presetSubtype="0" fill="hold" nodeType="withEffect">
                                  <p:stCondLst>
                                    <p:cond delay="0"/>
                                  </p:stCondLst>
                                  <p:childTnLst>
                                    <p:set>
                                      <p:cBhvr>
                                        <p:cTn id="44" dur="1" fill="hold">
                                          <p:stCondLst>
                                            <p:cond delay="0"/>
                                          </p:stCondLst>
                                        </p:cTn>
                                        <p:tgtEl>
                                          <p:spTgt spid="3">
                                            <p:txEl>
                                              <p:pRg st="11" end="11"/>
                                            </p:txEl>
                                          </p:spTgt>
                                        </p:tgtEl>
                                        <p:attrNameLst>
                                          <p:attrName>style.visibility</p:attrName>
                                        </p:attrNameLst>
                                      </p:cBhvr>
                                      <p:to>
                                        <p:strVal val="visible"/>
                                      </p:to>
                                    </p:set>
                                    <p:animEffect transition="in" filter="dissolve">
                                      <p:cBhvr>
                                        <p:cTn id="45" dur="500"/>
                                        <p:tgtEl>
                                          <p:spTgt spid="3">
                                            <p:txEl>
                                              <p:pRg st="11" end="11"/>
                                            </p:txEl>
                                          </p:spTgt>
                                        </p:tgtEl>
                                      </p:cBhvr>
                                    </p:animEffect>
                                  </p:childTnLst>
                                </p:cTn>
                              </p:par>
                              <p:par>
                                <p:cTn id="46" presetID="9" presetClass="entr" presetSubtype="0" fill="hold" nodeType="withEffect">
                                  <p:stCondLst>
                                    <p:cond delay="0"/>
                                  </p:stCondLst>
                                  <p:childTnLst>
                                    <p:set>
                                      <p:cBhvr>
                                        <p:cTn id="47" dur="1" fill="hold">
                                          <p:stCondLst>
                                            <p:cond delay="0"/>
                                          </p:stCondLst>
                                        </p:cTn>
                                        <p:tgtEl>
                                          <p:spTgt spid="3">
                                            <p:txEl>
                                              <p:pRg st="12" end="12"/>
                                            </p:txEl>
                                          </p:spTgt>
                                        </p:tgtEl>
                                        <p:attrNameLst>
                                          <p:attrName>style.visibility</p:attrName>
                                        </p:attrNameLst>
                                      </p:cBhvr>
                                      <p:to>
                                        <p:strVal val="visible"/>
                                      </p:to>
                                    </p:set>
                                    <p:animEffect transition="in" filter="dissolve">
                                      <p:cBhvr>
                                        <p:cTn id="48" dur="500"/>
                                        <p:tgtEl>
                                          <p:spTgt spid="3">
                                            <p:txEl>
                                              <p:pRg st="12" end="12"/>
                                            </p:txEl>
                                          </p:spTgt>
                                        </p:tgtEl>
                                      </p:cBhvr>
                                    </p:animEffect>
                                  </p:childTnLst>
                                </p:cTn>
                              </p:par>
                              <p:par>
                                <p:cTn id="49" presetID="9" presetClass="entr" presetSubtype="0" fill="hold" nodeType="withEffect">
                                  <p:stCondLst>
                                    <p:cond delay="0"/>
                                  </p:stCondLst>
                                  <p:childTnLst>
                                    <p:set>
                                      <p:cBhvr>
                                        <p:cTn id="50" dur="1" fill="hold">
                                          <p:stCondLst>
                                            <p:cond delay="0"/>
                                          </p:stCondLst>
                                        </p:cTn>
                                        <p:tgtEl>
                                          <p:spTgt spid="3">
                                            <p:txEl>
                                              <p:pRg st="13" end="13"/>
                                            </p:txEl>
                                          </p:spTgt>
                                        </p:tgtEl>
                                        <p:attrNameLst>
                                          <p:attrName>style.visibility</p:attrName>
                                        </p:attrNameLst>
                                      </p:cBhvr>
                                      <p:to>
                                        <p:strVal val="visible"/>
                                      </p:to>
                                    </p:set>
                                    <p:animEffect transition="in" filter="dissolve">
                                      <p:cBhvr>
                                        <p:cTn id="51" dur="500"/>
                                        <p:tgtEl>
                                          <p:spTgt spid="3">
                                            <p:txEl>
                                              <p:pRg st="13" end="13"/>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nodeType="clickEffect">
                                  <p:stCondLst>
                                    <p:cond delay="0"/>
                                  </p:stCondLst>
                                  <p:childTnLst>
                                    <p:set>
                                      <p:cBhvr>
                                        <p:cTn id="55" dur="1" fill="hold">
                                          <p:stCondLst>
                                            <p:cond delay="0"/>
                                          </p:stCondLst>
                                        </p:cTn>
                                        <p:tgtEl>
                                          <p:spTgt spid="3">
                                            <p:txEl>
                                              <p:pRg st="14" end="14"/>
                                            </p:txEl>
                                          </p:spTgt>
                                        </p:tgtEl>
                                        <p:attrNameLst>
                                          <p:attrName>style.visibility</p:attrName>
                                        </p:attrNameLst>
                                      </p:cBhvr>
                                      <p:to>
                                        <p:strVal val="visible"/>
                                      </p:to>
                                    </p:set>
                                    <p:animEffect transition="in" filter="dissolve">
                                      <p:cBhvr>
                                        <p:cTn id="56" dur="500"/>
                                        <p:tgtEl>
                                          <p:spTgt spid="3">
                                            <p:txEl>
                                              <p:pRg st="14" end="14"/>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nodeType="clickEffect">
                                  <p:stCondLst>
                                    <p:cond delay="0"/>
                                  </p:stCondLst>
                                  <p:childTnLst>
                                    <p:set>
                                      <p:cBhvr>
                                        <p:cTn id="60" dur="1" fill="hold">
                                          <p:stCondLst>
                                            <p:cond delay="0"/>
                                          </p:stCondLst>
                                        </p:cTn>
                                        <p:tgtEl>
                                          <p:spTgt spid="3">
                                            <p:txEl>
                                              <p:pRg st="15" end="15"/>
                                            </p:txEl>
                                          </p:spTgt>
                                        </p:tgtEl>
                                        <p:attrNameLst>
                                          <p:attrName>style.visibility</p:attrName>
                                        </p:attrNameLst>
                                      </p:cBhvr>
                                      <p:to>
                                        <p:strVal val="visible"/>
                                      </p:to>
                                    </p:set>
                                    <p:animEffect transition="in" filter="dissolve">
                                      <p:cBhvr>
                                        <p:cTn id="61" dur="500"/>
                                        <p:tgtEl>
                                          <p:spTgt spid="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9487447-E7BB-2040-8B7F-8C9CDECB2125}"/>
              </a:ext>
            </a:extLst>
          </p:cNvPr>
          <p:cNvSpPr>
            <a:spLocks noGrp="1"/>
          </p:cNvSpPr>
          <p:nvPr>
            <p:ph idx="1"/>
          </p:nvPr>
        </p:nvSpPr>
        <p:spPr>
          <a:xfrm>
            <a:off x="838200" y="2054225"/>
            <a:ext cx="10515600" cy="3432175"/>
          </a:xfrm>
        </p:spPr>
        <p:txBody>
          <a:bodyPr>
            <a:normAutofit fontScale="92500" lnSpcReduction="10000"/>
          </a:bodyPr>
          <a:lstStyle/>
          <a:p>
            <a:pPr marL="0" indent="0">
              <a:lnSpc>
                <a:spcPct val="130000"/>
              </a:lnSpc>
              <a:buNone/>
            </a:pPr>
            <a:r>
              <a:rPr lang="en-GB" i="1" dirty="0">
                <a:latin typeface="Bookman Old Style" panose="02050604050505020204" pitchFamily="18" charset="0"/>
              </a:rPr>
              <a:t>To be sure, Harold Bate has invented nothing new in the way of a basic process. Methane has been forming naturally in swamps and waste organic matter since long before man walked the earth and many ingenious experimenters have harnessed this source of fuel in the past. But Harold does seem to be the first to have actually put the whole idea on a workable, homestead, “anybody can do it” basis.</a:t>
            </a:r>
            <a:endParaRPr lang="en-US" dirty="0">
              <a:latin typeface="Bookman Old Style" panose="02050604050505020204" pitchFamily="18" charset="0"/>
            </a:endParaRPr>
          </a:p>
        </p:txBody>
      </p:sp>
      <p:pic>
        <p:nvPicPr>
          <p:cNvPr id="5" name="Picture 4">
            <a:extLst>
              <a:ext uri="{FF2B5EF4-FFF2-40B4-BE49-F238E27FC236}">
                <a16:creationId xmlns:a16="http://schemas.microsoft.com/office/drawing/2014/main" id="{60F8C78F-5360-F94B-ADEB-F8E385A71079}"/>
              </a:ext>
            </a:extLst>
          </p:cNvPr>
          <p:cNvPicPr>
            <a:picLocks noChangeAspect="1"/>
          </p:cNvPicPr>
          <p:nvPr/>
        </p:nvPicPr>
        <p:blipFill>
          <a:blip r:embed="rId3"/>
          <a:stretch>
            <a:fillRect/>
          </a:stretch>
        </p:blipFill>
        <p:spPr>
          <a:xfrm>
            <a:off x="838200" y="693736"/>
            <a:ext cx="3276600" cy="1220251"/>
          </a:xfrm>
          <a:prstGeom prst="rect">
            <a:avLst/>
          </a:prstGeom>
        </p:spPr>
      </p:pic>
      <p:sp>
        <p:nvSpPr>
          <p:cNvPr id="6" name="TextBox 5">
            <a:extLst>
              <a:ext uri="{FF2B5EF4-FFF2-40B4-BE49-F238E27FC236}">
                <a16:creationId xmlns:a16="http://schemas.microsoft.com/office/drawing/2014/main" id="{F420B87F-0BB7-B143-81DE-20E9B3B0F1F5}"/>
              </a:ext>
            </a:extLst>
          </p:cNvPr>
          <p:cNvSpPr txBox="1"/>
          <p:nvPr/>
        </p:nvSpPr>
        <p:spPr>
          <a:xfrm>
            <a:off x="876300" y="5794932"/>
            <a:ext cx="3695050" cy="369332"/>
          </a:xfrm>
          <a:prstGeom prst="rect">
            <a:avLst/>
          </a:prstGeom>
          <a:noFill/>
        </p:spPr>
        <p:txBody>
          <a:bodyPr wrap="none" rtlCol="0">
            <a:spAutoFit/>
          </a:bodyPr>
          <a:lstStyle/>
          <a:p>
            <a:r>
              <a:rPr lang="en-US" dirty="0"/>
              <a:t>Published in the USA on July 1</a:t>
            </a:r>
            <a:r>
              <a:rPr lang="en-US" baseline="30000" dirty="0"/>
              <a:t>st</a:t>
            </a:r>
            <a:r>
              <a:rPr lang="en-US" dirty="0"/>
              <a:t>, 1971</a:t>
            </a:r>
          </a:p>
        </p:txBody>
      </p:sp>
    </p:spTree>
    <p:extLst>
      <p:ext uri="{BB962C8B-B14F-4D97-AF65-F5344CB8AC3E}">
        <p14:creationId xmlns:p14="http://schemas.microsoft.com/office/powerpoint/2010/main" val="18779058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382D3-5E98-9947-9808-891C54C23935}"/>
              </a:ext>
            </a:extLst>
          </p:cNvPr>
          <p:cNvSpPr>
            <a:spLocks noGrp="1"/>
          </p:cNvSpPr>
          <p:nvPr>
            <p:ph type="title"/>
          </p:nvPr>
        </p:nvSpPr>
        <p:spPr>
          <a:xfrm>
            <a:off x="838200" y="1190625"/>
            <a:ext cx="10515600" cy="3063875"/>
          </a:xfrm>
        </p:spPr>
        <p:txBody>
          <a:bodyPr>
            <a:normAutofit/>
          </a:bodyPr>
          <a:lstStyle/>
          <a:p>
            <a:pPr algn="ctr"/>
            <a:r>
              <a:rPr lang="en-US" b="1" dirty="0"/>
              <a:t>Bate’s car</a:t>
            </a:r>
            <a:br>
              <a:rPr lang="en-US" b="1" dirty="0"/>
            </a:br>
            <a:r>
              <a:rPr lang="en-US" b="1" dirty="0"/>
              <a:t>Sweet as a nut</a:t>
            </a:r>
            <a:br>
              <a:rPr lang="en-US" dirty="0"/>
            </a:br>
            <a:br>
              <a:rPr lang="en-US" dirty="0"/>
            </a:br>
            <a:r>
              <a:rPr lang="en-US" dirty="0"/>
              <a:t>The national Film Board of Canada</a:t>
            </a:r>
          </a:p>
        </p:txBody>
      </p:sp>
      <p:sp>
        <p:nvSpPr>
          <p:cNvPr id="3" name="TextBox 2">
            <a:extLst>
              <a:ext uri="{FF2B5EF4-FFF2-40B4-BE49-F238E27FC236}">
                <a16:creationId xmlns:a16="http://schemas.microsoft.com/office/drawing/2014/main" id="{E1164B6C-E4BE-3C4E-A765-7A073CAF4801}"/>
              </a:ext>
            </a:extLst>
          </p:cNvPr>
          <p:cNvSpPr txBox="1"/>
          <p:nvPr/>
        </p:nvSpPr>
        <p:spPr>
          <a:xfrm>
            <a:off x="1289300" y="5969285"/>
            <a:ext cx="9613400" cy="369332"/>
          </a:xfrm>
          <a:prstGeom prst="rect">
            <a:avLst/>
          </a:prstGeom>
          <a:noFill/>
        </p:spPr>
        <p:txBody>
          <a:bodyPr wrap="square" rtlCol="0">
            <a:spAutoFit/>
          </a:bodyPr>
          <a:lstStyle/>
          <a:p>
            <a:r>
              <a:rPr lang="en-US" i="1" dirty="0"/>
              <a:t>You can view the video used in the presentation by clicking here: </a:t>
            </a:r>
            <a:r>
              <a:rPr lang="en-US" i="1" dirty="0">
                <a:hlinkClick r:id="rId3"/>
              </a:rPr>
              <a:t>Bate's Car: Sweet as a Nut</a:t>
            </a:r>
            <a:endParaRPr lang="en-US" i="1" dirty="0"/>
          </a:p>
        </p:txBody>
      </p:sp>
    </p:spTree>
    <p:extLst>
      <p:ext uri="{BB962C8B-B14F-4D97-AF65-F5344CB8AC3E}">
        <p14:creationId xmlns:p14="http://schemas.microsoft.com/office/powerpoint/2010/main" val="1536067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4D56A-4B99-F04D-8057-59A55159A95B}"/>
              </a:ext>
            </a:extLst>
          </p:cNvPr>
          <p:cNvSpPr>
            <a:spLocks noGrp="1"/>
          </p:cNvSpPr>
          <p:nvPr>
            <p:ph type="title"/>
          </p:nvPr>
        </p:nvSpPr>
        <p:spPr>
          <a:xfrm>
            <a:off x="838200" y="365125"/>
            <a:ext cx="5435600" cy="1325563"/>
          </a:xfrm>
        </p:spPr>
        <p:txBody>
          <a:bodyPr/>
          <a:lstStyle/>
          <a:p>
            <a:r>
              <a:rPr lang="en-US" dirty="0"/>
              <a:t>Gas production - The Bate recipe &amp; process</a:t>
            </a:r>
          </a:p>
        </p:txBody>
      </p:sp>
      <p:sp>
        <p:nvSpPr>
          <p:cNvPr id="3" name="Content Placeholder 2">
            <a:extLst>
              <a:ext uri="{FF2B5EF4-FFF2-40B4-BE49-F238E27FC236}">
                <a16:creationId xmlns:a16="http://schemas.microsoft.com/office/drawing/2014/main" id="{8C12FCA3-7D77-8348-A308-2862CE8DDF3D}"/>
              </a:ext>
            </a:extLst>
          </p:cNvPr>
          <p:cNvSpPr>
            <a:spLocks noGrp="1"/>
          </p:cNvSpPr>
          <p:nvPr>
            <p:ph idx="1"/>
          </p:nvPr>
        </p:nvSpPr>
        <p:spPr>
          <a:xfrm>
            <a:off x="838200" y="1825624"/>
            <a:ext cx="10515600" cy="4829175"/>
          </a:xfrm>
        </p:spPr>
        <p:txBody>
          <a:bodyPr>
            <a:normAutofit fontScale="92500" lnSpcReduction="10000"/>
          </a:bodyPr>
          <a:lstStyle/>
          <a:p>
            <a:r>
              <a:rPr lang="en-US" dirty="0"/>
              <a:t>75% animal droppings (half pig and half chicken)</a:t>
            </a:r>
          </a:p>
          <a:p>
            <a:r>
              <a:rPr lang="en-US" dirty="0"/>
              <a:t>25% straw</a:t>
            </a:r>
          </a:p>
          <a:p>
            <a:r>
              <a:rPr lang="en-US" dirty="0"/>
              <a:t>Stack and douse with water, leave exposed to the air for about a week</a:t>
            </a:r>
          </a:p>
          <a:p>
            <a:r>
              <a:rPr lang="en-US" dirty="0"/>
              <a:t>Load 300lb into an air-tight steel container, gently heat to 85˚F</a:t>
            </a:r>
          </a:p>
          <a:p>
            <a:r>
              <a:rPr lang="en-US" dirty="0"/>
              <a:t>Wait 4 – 7 days for gas production to start (1 day with a “starter”)</a:t>
            </a:r>
          </a:p>
          <a:p>
            <a:r>
              <a:rPr lang="en-US" dirty="0"/>
              <a:t>When the pressure reaches 20 </a:t>
            </a:r>
            <a:r>
              <a:rPr lang="en-US" dirty="0" err="1"/>
              <a:t>p.s.i</a:t>
            </a:r>
            <a:r>
              <a:rPr lang="en-US" dirty="0"/>
              <a:t>. start drawing off gas with a compressor and pump into a high-pressure 4.5 gal gas ”bottle”, filtering out small quantities of phosphoric acid and ammonia in the process. Methane liquifies at 1110 </a:t>
            </a:r>
            <a:r>
              <a:rPr lang="en-US" dirty="0" err="1"/>
              <a:t>p.s.i</a:t>
            </a:r>
            <a:r>
              <a:rPr lang="en-US" dirty="0"/>
              <a:t>.</a:t>
            </a:r>
          </a:p>
          <a:p>
            <a:r>
              <a:rPr lang="en-US" dirty="0"/>
              <a:t>This is equivalent to about 7 gallons (31 </a:t>
            </a:r>
            <a:r>
              <a:rPr lang="en-US" dirty="0" err="1"/>
              <a:t>litres</a:t>
            </a:r>
            <a:r>
              <a:rPr lang="en-US" dirty="0"/>
              <a:t>) of petrol</a:t>
            </a:r>
          </a:p>
          <a:p>
            <a:r>
              <a:rPr lang="en-US" dirty="0"/>
              <a:t>Gas production will continue for several weeks, eventually producing the equivalent of about 50 gallons (225 </a:t>
            </a:r>
            <a:r>
              <a:rPr lang="en-US" dirty="0" err="1"/>
              <a:t>litres</a:t>
            </a:r>
            <a:r>
              <a:rPr lang="en-US" dirty="0"/>
              <a:t>) of petrol </a:t>
            </a:r>
          </a:p>
          <a:p>
            <a:endParaRPr lang="en-US" dirty="0"/>
          </a:p>
        </p:txBody>
      </p:sp>
      <p:pic>
        <p:nvPicPr>
          <p:cNvPr id="5" name="Picture 4">
            <a:extLst>
              <a:ext uri="{FF2B5EF4-FFF2-40B4-BE49-F238E27FC236}">
                <a16:creationId xmlns:a16="http://schemas.microsoft.com/office/drawing/2014/main" id="{DA90D957-A0EF-9444-878A-ECEE2FAAD8AC}"/>
              </a:ext>
            </a:extLst>
          </p:cNvPr>
          <p:cNvPicPr>
            <a:picLocks noChangeAspect="1"/>
          </p:cNvPicPr>
          <p:nvPr/>
        </p:nvPicPr>
        <p:blipFill>
          <a:blip r:embed="rId3"/>
          <a:stretch>
            <a:fillRect/>
          </a:stretch>
        </p:blipFill>
        <p:spPr>
          <a:xfrm>
            <a:off x="9715500" y="113506"/>
            <a:ext cx="2203450" cy="2538374"/>
          </a:xfrm>
          <a:prstGeom prst="rect">
            <a:avLst/>
          </a:prstGeom>
        </p:spPr>
      </p:pic>
    </p:spTree>
    <p:extLst>
      <p:ext uri="{BB962C8B-B14F-4D97-AF65-F5344CB8AC3E}">
        <p14:creationId xmlns:p14="http://schemas.microsoft.com/office/powerpoint/2010/main" val="5283148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15594</TotalTime>
  <Words>4092</Words>
  <Application>Microsoft Macintosh PowerPoint</Application>
  <PresentationFormat>Widescreen</PresentationFormat>
  <Paragraphs>232</Paragraphs>
  <Slides>36</Slides>
  <Notes>32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Arial</vt:lpstr>
      <vt:lpstr>Bookman Old Style</vt:lpstr>
      <vt:lpstr>Calibri</vt:lpstr>
      <vt:lpstr>Calibri Light</vt:lpstr>
      <vt:lpstr>Lucida Bright</vt:lpstr>
      <vt:lpstr>Lucida Sans</vt:lpstr>
      <vt:lpstr>Office Theme</vt:lpstr>
      <vt:lpstr>Harold Bate 1908 - 1982</vt:lpstr>
      <vt:lpstr>PowerPoint Presentation</vt:lpstr>
      <vt:lpstr>No Googlewhack unfortunately, just under 1.5 million search results (thanks to various estate agents, Rightmove, AirBnB and a very nice-sounding lady accountant from West Sussex called Penny Rowden!)  But around the bottom of page five, I came across an unlikely link to a US environmental magazine from the early 70’s…</vt:lpstr>
      <vt:lpstr>PowerPoint Presentation</vt:lpstr>
      <vt:lpstr>“The Chicken poo car”  BBC Nationwide Originally broadcast on the 8th of September 1971 Reporter: Jack Pizzey  by way of an introduction to Harold…</vt:lpstr>
      <vt:lpstr>PowerPoint Presentation</vt:lpstr>
      <vt:lpstr>PowerPoint Presentation</vt:lpstr>
      <vt:lpstr>Bate’s car Sweet as a nut  The national Film Board of Canada</vt:lpstr>
      <vt:lpstr>Gas production - The Bate recipe &amp; process</vt:lpstr>
      <vt:lpstr>Efficacy</vt:lpstr>
      <vt:lpstr>The Auto Gas Converter</vt:lpstr>
      <vt:lpstr>PowerPoint Presentation</vt:lpstr>
      <vt:lpstr>PowerPoint Presentation</vt:lpstr>
      <vt:lpstr>Local recollections</vt:lpstr>
      <vt:lpstr>Making a name for himself…</vt:lpstr>
      <vt:lpstr>PowerPoint Presentation</vt:lpstr>
      <vt:lpstr>PowerPoint Presentation</vt:lpstr>
      <vt:lpstr>PowerPoint Presentation</vt:lpstr>
      <vt:lpstr>PowerPoint Presentation</vt:lpstr>
      <vt:lpstr>PowerPoint Presentation</vt:lpstr>
      <vt:lpstr>PowerPoint Presentation</vt:lpstr>
      <vt:lpstr>Did it work? Was it practical?</vt:lpstr>
      <vt:lpstr>PowerPoint Presentation</vt:lpstr>
      <vt:lpstr>PowerPoint Presentation</vt:lpstr>
      <vt:lpstr>PowerPoint Presentation</vt:lpstr>
      <vt:lpstr>PowerPoint Presentation</vt:lpstr>
      <vt:lpstr>Gone but not forgotten…</vt:lpstr>
      <vt:lpstr>PowerPoint Presentation</vt:lpstr>
      <vt:lpstr>In 2018, the BBC ”Ideas” website had its own take on Harold’s contribution…</vt:lpstr>
      <vt:lpstr>The Potential Benefits of Biogas*</vt:lpstr>
      <vt:lpstr>PowerPoint Presentation</vt:lpstr>
      <vt:lpstr>The 2022 Perspective</vt:lpstr>
      <vt:lpstr>What of our hero?</vt:lpstr>
      <vt:lpstr>Thank you for your attention!  Any Questions?</vt:lpstr>
      <vt:lpstr>A Challenge to the Group!</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Andy Greener</dc:creator>
  <cp:lastModifiedBy>Andy Greener</cp:lastModifiedBy>
  <cp:revision>83</cp:revision>
  <cp:lastPrinted>2022-02-16T13:36:42Z</cp:lastPrinted>
  <dcterms:created xsi:type="dcterms:W3CDTF">2022-02-13T17:59:43Z</dcterms:created>
  <dcterms:modified xsi:type="dcterms:W3CDTF">2023-01-13T13:54:37Z</dcterms:modified>
</cp:coreProperties>
</file>