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9" r:id="rId3"/>
    <p:sldId id="260" r:id="rId4"/>
    <p:sldId id="261" r:id="rId5"/>
    <p:sldId id="257" r:id="rId6"/>
    <p:sldId id="287" r:id="rId7"/>
    <p:sldId id="288" r:id="rId8"/>
    <p:sldId id="258" r:id="rId9"/>
    <p:sldId id="266" r:id="rId10"/>
    <p:sldId id="267" r:id="rId11"/>
    <p:sldId id="268" r:id="rId12"/>
    <p:sldId id="269" r:id="rId13"/>
    <p:sldId id="270" r:id="rId14"/>
    <p:sldId id="271" r:id="rId15"/>
    <p:sldId id="272" r:id="rId16"/>
    <p:sldId id="265" r:id="rId17"/>
    <p:sldId id="262" r:id="rId18"/>
    <p:sldId id="273" r:id="rId19"/>
    <p:sldId id="264" r:id="rId20"/>
    <p:sldId id="274" r:id="rId21"/>
    <p:sldId id="275" r:id="rId22"/>
    <p:sldId id="276" r:id="rId23"/>
    <p:sldId id="277" r:id="rId24"/>
    <p:sldId id="278" r:id="rId25"/>
    <p:sldId id="279" r:id="rId26"/>
    <p:sldId id="280" r:id="rId27"/>
    <p:sldId id="281" r:id="rId28"/>
    <p:sldId id="282" r:id="rId29"/>
    <p:sldId id="285" r:id="rId30"/>
    <p:sldId id="286" r:id="rId31"/>
    <p:sldId id="289" r:id="rId32"/>
    <p:sldId id="290" r:id="rId33"/>
    <p:sldId id="292"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8"/>
    <p:restoredTop sz="87353"/>
  </p:normalViewPr>
  <p:slideViewPr>
    <p:cSldViewPr snapToGrid="0">
      <p:cViewPr varScale="1">
        <p:scale>
          <a:sx n="108" d="100"/>
          <a:sy n="108" d="100"/>
        </p:scale>
        <p:origin x="208" y="6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D4F60-05ED-9E44-9C2E-C6CADCCA9BDA}" type="datetimeFigureOut">
              <a:rPr lang="en-US" smtClean="0"/>
              <a:t>5/3/23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9A551-4462-0745-AEB9-A14CEDE45D02}" type="slidenum">
              <a:rPr lang="en-US" smtClean="0"/>
              <a:t>‹#›</a:t>
            </a:fld>
            <a:endParaRPr lang="en-US"/>
          </a:p>
        </p:txBody>
      </p:sp>
    </p:spTree>
    <p:extLst>
      <p:ext uri="{BB962C8B-B14F-4D97-AF65-F5344CB8AC3E}">
        <p14:creationId xmlns:p14="http://schemas.microsoft.com/office/powerpoint/2010/main" val="1517767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road forming the post-war industrial estate</a:t>
            </a:r>
          </a:p>
        </p:txBody>
      </p:sp>
      <p:sp>
        <p:nvSpPr>
          <p:cNvPr id="4" name="Slide Number Placeholder 3"/>
          <p:cNvSpPr>
            <a:spLocks noGrp="1"/>
          </p:cNvSpPr>
          <p:nvPr>
            <p:ph type="sldNum" sz="quarter" idx="5"/>
          </p:nvPr>
        </p:nvSpPr>
        <p:spPr/>
        <p:txBody>
          <a:bodyPr/>
          <a:lstStyle/>
          <a:p>
            <a:fld id="{D579A551-4462-0745-AEB9-A14CEDE45D02}" type="slidenum">
              <a:rPr lang="en-US" smtClean="0"/>
              <a:t>2</a:t>
            </a:fld>
            <a:endParaRPr lang="en-US"/>
          </a:p>
        </p:txBody>
      </p:sp>
    </p:spTree>
    <p:extLst>
      <p:ext uri="{BB962C8B-B14F-4D97-AF65-F5344CB8AC3E}">
        <p14:creationId xmlns:p14="http://schemas.microsoft.com/office/powerpoint/2010/main" val="1892498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1830s views included disestablishing the Church of England</a:t>
            </a:r>
          </a:p>
          <a:p>
            <a:r>
              <a:rPr lang="en-US" dirty="0"/>
              <a:t>Stood for </a:t>
            </a:r>
            <a:r>
              <a:rPr lang="en-US" dirty="0" err="1"/>
              <a:t>Finsbury</a:t>
            </a:r>
            <a:r>
              <a:rPr lang="en-US" dirty="0"/>
              <a:t>, third of five, and last of four</a:t>
            </a:r>
          </a:p>
          <a:p>
            <a:r>
              <a:rPr lang="en-US" dirty="0" err="1"/>
              <a:t>Lucasian</a:t>
            </a:r>
            <a:r>
              <a:rPr lang="en-US" dirty="0"/>
              <a:t> chair – held by Isaac Newton, and until 2009, Stephen Hawking</a:t>
            </a:r>
          </a:p>
        </p:txBody>
      </p:sp>
      <p:sp>
        <p:nvSpPr>
          <p:cNvPr id="4" name="Slide Number Placeholder 3"/>
          <p:cNvSpPr>
            <a:spLocks noGrp="1"/>
          </p:cNvSpPr>
          <p:nvPr>
            <p:ph type="sldNum" sz="quarter" idx="5"/>
          </p:nvPr>
        </p:nvSpPr>
        <p:spPr/>
        <p:txBody>
          <a:bodyPr/>
          <a:lstStyle/>
          <a:p>
            <a:fld id="{D579A551-4462-0745-AEB9-A14CEDE45D02}" type="slidenum">
              <a:rPr lang="en-US" smtClean="0"/>
              <a:t>5</a:t>
            </a:fld>
            <a:endParaRPr lang="en-US"/>
          </a:p>
        </p:txBody>
      </p:sp>
    </p:spTree>
    <p:extLst>
      <p:ext uri="{BB962C8B-B14F-4D97-AF65-F5344CB8AC3E}">
        <p14:creationId xmlns:p14="http://schemas.microsoft.com/office/powerpoint/2010/main" val="83332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D579A551-4462-0745-AEB9-A14CEDE45D02}" type="slidenum">
              <a:rPr lang="en-US" smtClean="0"/>
              <a:t>7</a:t>
            </a:fld>
            <a:endParaRPr lang="en-US"/>
          </a:p>
        </p:txBody>
      </p:sp>
    </p:spTree>
    <p:extLst>
      <p:ext uri="{BB962C8B-B14F-4D97-AF65-F5344CB8AC3E}">
        <p14:creationId xmlns:p14="http://schemas.microsoft.com/office/powerpoint/2010/main" val="127326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3047E-87EC-C04C-A6EA-03B58B1BF837}" type="slidenum">
              <a:rPr lang="en-US" smtClean="0"/>
              <a:t>19</a:t>
            </a:fld>
            <a:endParaRPr lang="en-US"/>
          </a:p>
        </p:txBody>
      </p:sp>
    </p:spTree>
    <p:extLst>
      <p:ext uri="{BB962C8B-B14F-4D97-AF65-F5344CB8AC3E}">
        <p14:creationId xmlns:p14="http://schemas.microsoft.com/office/powerpoint/2010/main" val="414562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B202-5521-5F04-416E-0A21F530D1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5F408EE-8F43-C334-5F9E-EFDB4E210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CD73E24-BC40-D74D-FD21-C32F30E3414B}"/>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5" name="Footer Placeholder 4">
            <a:extLst>
              <a:ext uri="{FF2B5EF4-FFF2-40B4-BE49-F238E27FC236}">
                <a16:creationId xmlns:a16="http://schemas.microsoft.com/office/drawing/2014/main" id="{3CF9C1E1-DBE8-61CC-69EF-C50C04F2C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1159F-96F3-5AF8-D046-BD9A585891D1}"/>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1834986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C000B-9C06-C116-510E-E82D08CB256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7FB3E3A-CABC-0BB5-D56B-549FFA9B7D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F5D7F61-7FE9-EA78-23F6-040089E51A80}"/>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5" name="Footer Placeholder 4">
            <a:extLst>
              <a:ext uri="{FF2B5EF4-FFF2-40B4-BE49-F238E27FC236}">
                <a16:creationId xmlns:a16="http://schemas.microsoft.com/office/drawing/2014/main" id="{32E027FA-A5B2-1129-83CC-13F4AA6A2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3CBA0-2EA6-1C01-87DB-64EBF8C807A8}"/>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263990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48506-AAB0-95E7-39D6-3C5DF51DA18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A1FF258-D3AA-E7F1-D4A9-5E89412C1F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38B337-D692-1123-C4F6-2FD7AF6045AC}"/>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5" name="Footer Placeholder 4">
            <a:extLst>
              <a:ext uri="{FF2B5EF4-FFF2-40B4-BE49-F238E27FC236}">
                <a16:creationId xmlns:a16="http://schemas.microsoft.com/office/drawing/2014/main" id="{5E60E816-ED94-661C-5664-192C35C79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0E628-BC1C-C77B-2BE9-AD1BD8F41AC1}"/>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202061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84C2-E674-7551-8902-08D0F248F9E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AC7E9CA-0675-809A-996D-625F9D5DA7F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757F65-6BA6-9FB4-8EAB-7C77F08936B0}"/>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5" name="Footer Placeholder 4">
            <a:extLst>
              <a:ext uri="{FF2B5EF4-FFF2-40B4-BE49-F238E27FC236}">
                <a16:creationId xmlns:a16="http://schemas.microsoft.com/office/drawing/2014/main" id="{DE9EA0E5-4979-364C-FF57-C8D0388DD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EC896-FB84-BA07-9CE4-DBDD8D0DE4B9}"/>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949566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AAE1-57DD-6AFB-D414-BFD5B939045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48A4C94-7968-EB26-9E18-A23FA57A3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4CBD75-3CCD-43B9-D3BA-18953675BBB4}"/>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5" name="Footer Placeholder 4">
            <a:extLst>
              <a:ext uri="{FF2B5EF4-FFF2-40B4-BE49-F238E27FC236}">
                <a16:creationId xmlns:a16="http://schemas.microsoft.com/office/drawing/2014/main" id="{9D005BFB-9867-3D1F-2770-A1F3EFBCE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43D3D-5479-76BF-85FD-DAD4418D47F7}"/>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586760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633AA-F8CC-5B70-9B3F-6E8B5DAD488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7BDE354-7A65-D0E2-1C22-AE6BA19B346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D001F0A-C70C-0816-A486-2DA906E465B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546DE1C-F843-2B08-F4A2-FD901F082C11}"/>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6" name="Footer Placeholder 5">
            <a:extLst>
              <a:ext uri="{FF2B5EF4-FFF2-40B4-BE49-F238E27FC236}">
                <a16:creationId xmlns:a16="http://schemas.microsoft.com/office/drawing/2014/main" id="{41880E16-C139-2653-6703-0390123CD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5A32E9-C5FF-A9EC-2829-7DB14EF1E41A}"/>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190942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9A18B-BCCE-5CD4-DC87-19CBEF656F2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89BEFE-D377-8DC0-F471-BF52DE207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F782EE4-DB2E-41E0-6A78-77DD35A402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11DD452-5FE8-00F7-0FF2-BB6F7B4CF4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9226E37-8B98-A091-15F5-82CEFED9C7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E087E8B-11A2-7FDB-D6D1-1AAA1E84BD27}"/>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8" name="Footer Placeholder 7">
            <a:extLst>
              <a:ext uri="{FF2B5EF4-FFF2-40B4-BE49-F238E27FC236}">
                <a16:creationId xmlns:a16="http://schemas.microsoft.com/office/drawing/2014/main" id="{B5A0E17F-D0FC-563A-086A-47F016EB6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BA35E0-C68A-F656-EDB1-EA5C6C3014B3}"/>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273020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E9BB-C4CF-79ED-FB40-A894F77FD38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4AEBFCC-DAC5-051E-3098-D4E09ACD2192}"/>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4" name="Footer Placeholder 3">
            <a:extLst>
              <a:ext uri="{FF2B5EF4-FFF2-40B4-BE49-F238E27FC236}">
                <a16:creationId xmlns:a16="http://schemas.microsoft.com/office/drawing/2014/main" id="{74808E86-7184-9300-39E8-908B0A1AD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07571-BCD1-3DE7-7D97-89FD6BB4FE01}"/>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69308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66693-1DD2-F441-36B9-C6751EADCE27}"/>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3" name="Footer Placeholder 2">
            <a:extLst>
              <a:ext uri="{FF2B5EF4-FFF2-40B4-BE49-F238E27FC236}">
                <a16:creationId xmlns:a16="http://schemas.microsoft.com/office/drawing/2014/main" id="{00FE8102-9210-FAC9-91B1-D06953D939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5801A6-9003-192B-7779-EE7FDDDDE604}"/>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758182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C2C8-4A38-0952-EAC1-7B5150BEBC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644037-7F7F-0E3F-F005-1DB9FBF1EE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A538765-8774-256A-5D91-D1233AF66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BA2D28-D880-481D-5712-BE15E4CC0209}"/>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6" name="Footer Placeholder 5">
            <a:extLst>
              <a:ext uri="{FF2B5EF4-FFF2-40B4-BE49-F238E27FC236}">
                <a16:creationId xmlns:a16="http://schemas.microsoft.com/office/drawing/2014/main" id="{692817C2-8AFC-4510-DDE7-C619E6DD9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1D264-A119-7EEE-0FA1-9B870594E76E}"/>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2295540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53C29-F74D-2EA6-D885-81D16A5181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68E7085-5AE0-C21E-EDF9-3E400AFD8C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0A4C8-4289-7D28-FC6F-5E9B7330D0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DF107E0-01E3-5F56-C97A-E3442653D187}"/>
              </a:ext>
            </a:extLst>
          </p:cNvPr>
          <p:cNvSpPr>
            <a:spLocks noGrp="1"/>
          </p:cNvSpPr>
          <p:nvPr>
            <p:ph type="dt" sz="half" idx="10"/>
          </p:nvPr>
        </p:nvSpPr>
        <p:spPr/>
        <p:txBody>
          <a:bodyPr/>
          <a:lstStyle/>
          <a:p>
            <a:fld id="{84439E60-2967-544B-A037-06D584E7390F}" type="datetimeFigureOut">
              <a:rPr lang="en-US" smtClean="0"/>
              <a:t>5/3/23</a:t>
            </a:fld>
            <a:endParaRPr lang="en-US"/>
          </a:p>
        </p:txBody>
      </p:sp>
      <p:sp>
        <p:nvSpPr>
          <p:cNvPr id="6" name="Footer Placeholder 5">
            <a:extLst>
              <a:ext uri="{FF2B5EF4-FFF2-40B4-BE49-F238E27FC236}">
                <a16:creationId xmlns:a16="http://schemas.microsoft.com/office/drawing/2014/main" id="{B3285C05-30B3-34AE-255A-9ACCAE887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7A1179-02F0-0B51-8930-7B4519C3B51B}"/>
              </a:ext>
            </a:extLst>
          </p:cNvPr>
          <p:cNvSpPr>
            <a:spLocks noGrp="1"/>
          </p:cNvSpPr>
          <p:nvPr>
            <p:ph type="sldNum" sz="quarter" idx="12"/>
          </p:nvPr>
        </p:nvSpPr>
        <p:spPr/>
        <p:txBody>
          <a:bodyPr/>
          <a:lstStyle/>
          <a:p>
            <a:fld id="{239B90DE-C8BF-3047-A82C-B16453027784}" type="slidenum">
              <a:rPr lang="en-US" smtClean="0"/>
              <a:t>‹#›</a:t>
            </a:fld>
            <a:endParaRPr lang="en-US"/>
          </a:p>
        </p:txBody>
      </p:sp>
    </p:spTree>
    <p:extLst>
      <p:ext uri="{BB962C8B-B14F-4D97-AF65-F5344CB8AC3E}">
        <p14:creationId xmlns:p14="http://schemas.microsoft.com/office/powerpoint/2010/main" val="4254079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1F488-7DD4-6DBD-8DE2-C222606ABE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412B16-2BA9-7EF5-B817-91967DEB1E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72A9CA-8847-7741-6C00-52E45EA6D7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39E60-2967-544B-A037-06D584E7390F}" type="datetimeFigureOut">
              <a:rPr lang="en-US" smtClean="0"/>
              <a:t>5/3/23</a:t>
            </a:fld>
            <a:endParaRPr lang="en-US"/>
          </a:p>
        </p:txBody>
      </p:sp>
      <p:sp>
        <p:nvSpPr>
          <p:cNvPr id="5" name="Footer Placeholder 4">
            <a:extLst>
              <a:ext uri="{FF2B5EF4-FFF2-40B4-BE49-F238E27FC236}">
                <a16:creationId xmlns:a16="http://schemas.microsoft.com/office/drawing/2014/main" id="{C229D1BE-21B2-4524-46DC-C7C9205BE6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6D14A3-8E97-CBE4-7B99-CD97BA1D4B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B90DE-C8BF-3047-A82C-B16453027784}" type="slidenum">
              <a:rPr lang="en-US" smtClean="0"/>
              <a:t>‹#›</a:t>
            </a:fld>
            <a:endParaRPr lang="en-US"/>
          </a:p>
        </p:txBody>
      </p:sp>
    </p:spTree>
    <p:extLst>
      <p:ext uri="{BB962C8B-B14F-4D97-AF65-F5344CB8AC3E}">
        <p14:creationId xmlns:p14="http://schemas.microsoft.com/office/powerpoint/2010/main" val="2390621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computerhistory.org/babbage/adalovelac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20B55-0DFB-26D1-6496-DB676F652A61}"/>
              </a:ext>
            </a:extLst>
          </p:cNvPr>
          <p:cNvSpPr>
            <a:spLocks noGrp="1"/>
          </p:cNvSpPr>
          <p:nvPr>
            <p:ph type="ctrTitle"/>
          </p:nvPr>
        </p:nvSpPr>
        <p:spPr>
          <a:xfrm>
            <a:off x="1524000" y="553651"/>
            <a:ext cx="9144000" cy="2387600"/>
          </a:xfrm>
        </p:spPr>
        <p:txBody>
          <a:bodyPr/>
          <a:lstStyle/>
          <a:p>
            <a:r>
              <a:rPr lang="en-US" dirty="0"/>
              <a:t>Charles Babbage – </a:t>
            </a:r>
            <a:r>
              <a:rPr lang="en-US" dirty="0" err="1"/>
              <a:t>Totnes’s</a:t>
            </a:r>
            <a:r>
              <a:rPr lang="en-US" dirty="0"/>
              <a:t> Computer Pioneer?</a:t>
            </a:r>
          </a:p>
        </p:txBody>
      </p:sp>
      <p:sp>
        <p:nvSpPr>
          <p:cNvPr id="3" name="Subtitle 2">
            <a:extLst>
              <a:ext uri="{FF2B5EF4-FFF2-40B4-BE49-F238E27FC236}">
                <a16:creationId xmlns:a16="http://schemas.microsoft.com/office/drawing/2014/main" id="{7ED128EF-8357-08D5-F876-40444C1EBBFE}"/>
              </a:ext>
            </a:extLst>
          </p:cNvPr>
          <p:cNvSpPr>
            <a:spLocks noGrp="1"/>
          </p:cNvSpPr>
          <p:nvPr>
            <p:ph type="subTitle" idx="1"/>
          </p:nvPr>
        </p:nvSpPr>
        <p:spPr>
          <a:xfrm>
            <a:off x="1524000" y="3088869"/>
            <a:ext cx="9144000" cy="1655762"/>
          </a:xfrm>
        </p:spPr>
        <p:txBody>
          <a:bodyPr/>
          <a:lstStyle/>
          <a:p>
            <a:r>
              <a:rPr lang="en-US" dirty="0"/>
              <a:t>Andy Greener, </a:t>
            </a:r>
            <a:r>
              <a:rPr lang="en-US" dirty="0" err="1"/>
              <a:t>B.Sc</a:t>
            </a:r>
            <a:r>
              <a:rPr lang="en-US" dirty="0"/>
              <a:t>, </a:t>
            </a:r>
            <a:r>
              <a:rPr lang="en-US" dirty="0" err="1"/>
              <a:t>C.Eng</a:t>
            </a:r>
            <a:r>
              <a:rPr lang="en-US" dirty="0"/>
              <a:t>, CITP, MBCS</a:t>
            </a:r>
          </a:p>
          <a:p>
            <a:r>
              <a:rPr lang="en-US" dirty="0"/>
              <a:t>May 2023</a:t>
            </a:r>
          </a:p>
        </p:txBody>
      </p:sp>
      <p:pic>
        <p:nvPicPr>
          <p:cNvPr id="5" name="Picture 4">
            <a:extLst>
              <a:ext uri="{FF2B5EF4-FFF2-40B4-BE49-F238E27FC236}">
                <a16:creationId xmlns:a16="http://schemas.microsoft.com/office/drawing/2014/main" id="{12791F1F-DEAA-51F0-EE2D-CD2598695197}"/>
              </a:ext>
            </a:extLst>
          </p:cNvPr>
          <p:cNvPicPr>
            <a:picLocks noChangeAspect="1"/>
          </p:cNvPicPr>
          <p:nvPr/>
        </p:nvPicPr>
        <p:blipFill>
          <a:blip r:embed="rId2"/>
          <a:stretch>
            <a:fillRect/>
          </a:stretch>
        </p:blipFill>
        <p:spPr>
          <a:xfrm>
            <a:off x="89211" y="3098948"/>
            <a:ext cx="3044282" cy="3666977"/>
          </a:xfrm>
          <a:prstGeom prst="rect">
            <a:avLst/>
          </a:prstGeom>
        </p:spPr>
      </p:pic>
      <p:pic>
        <p:nvPicPr>
          <p:cNvPr id="7" name="Picture 6">
            <a:extLst>
              <a:ext uri="{FF2B5EF4-FFF2-40B4-BE49-F238E27FC236}">
                <a16:creationId xmlns:a16="http://schemas.microsoft.com/office/drawing/2014/main" id="{5211F943-12D5-F4CD-5844-DCA5C7F61935}"/>
              </a:ext>
            </a:extLst>
          </p:cNvPr>
          <p:cNvPicPr>
            <a:picLocks noChangeAspect="1"/>
          </p:cNvPicPr>
          <p:nvPr/>
        </p:nvPicPr>
        <p:blipFill>
          <a:blip r:embed="rId3"/>
          <a:stretch>
            <a:fillRect/>
          </a:stretch>
        </p:blipFill>
        <p:spPr>
          <a:xfrm>
            <a:off x="9266663" y="3102647"/>
            <a:ext cx="2798337" cy="3663277"/>
          </a:xfrm>
          <a:prstGeom prst="rect">
            <a:avLst/>
          </a:prstGeom>
        </p:spPr>
      </p:pic>
      <p:sp>
        <p:nvSpPr>
          <p:cNvPr id="4" name="TextBox 3">
            <a:extLst>
              <a:ext uri="{FF2B5EF4-FFF2-40B4-BE49-F238E27FC236}">
                <a16:creationId xmlns:a16="http://schemas.microsoft.com/office/drawing/2014/main" id="{1E55DEF0-AF52-58C2-FA36-3B8C969C54B0}"/>
              </a:ext>
            </a:extLst>
          </p:cNvPr>
          <p:cNvSpPr txBox="1"/>
          <p:nvPr/>
        </p:nvSpPr>
        <p:spPr>
          <a:xfrm>
            <a:off x="3153156" y="6485704"/>
            <a:ext cx="530942" cy="276999"/>
          </a:xfrm>
          <a:prstGeom prst="rect">
            <a:avLst/>
          </a:prstGeom>
          <a:noFill/>
        </p:spPr>
        <p:txBody>
          <a:bodyPr wrap="square" rtlCol="0">
            <a:spAutoFit/>
          </a:bodyPr>
          <a:lstStyle/>
          <a:p>
            <a:r>
              <a:rPr lang="en-US" sz="1200" dirty="0"/>
              <a:t>1820</a:t>
            </a:r>
          </a:p>
        </p:txBody>
      </p:sp>
      <p:sp>
        <p:nvSpPr>
          <p:cNvPr id="6" name="TextBox 5">
            <a:extLst>
              <a:ext uri="{FF2B5EF4-FFF2-40B4-BE49-F238E27FC236}">
                <a16:creationId xmlns:a16="http://schemas.microsoft.com/office/drawing/2014/main" id="{B4D3F66B-C5F8-E3B7-5701-458BE7FC55CF}"/>
              </a:ext>
            </a:extLst>
          </p:cNvPr>
          <p:cNvSpPr txBox="1"/>
          <p:nvPr/>
        </p:nvSpPr>
        <p:spPr>
          <a:xfrm>
            <a:off x="8716058" y="6485704"/>
            <a:ext cx="530942" cy="276999"/>
          </a:xfrm>
          <a:prstGeom prst="rect">
            <a:avLst/>
          </a:prstGeom>
          <a:noFill/>
        </p:spPr>
        <p:txBody>
          <a:bodyPr wrap="square" rtlCol="0">
            <a:spAutoFit/>
          </a:bodyPr>
          <a:lstStyle/>
          <a:p>
            <a:r>
              <a:rPr lang="en-US" sz="1200" dirty="0"/>
              <a:t>1860</a:t>
            </a:r>
          </a:p>
        </p:txBody>
      </p:sp>
    </p:spTree>
    <p:extLst>
      <p:ext uri="{BB962C8B-B14F-4D97-AF65-F5344CB8AC3E}">
        <p14:creationId xmlns:p14="http://schemas.microsoft.com/office/powerpoint/2010/main" val="2362827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F29F491-4E6A-526B-398A-A3B2C1299E8F}"/>
              </a:ext>
            </a:extLst>
          </p:cNvPr>
          <p:cNvSpPr txBox="1"/>
          <p:nvPr/>
        </p:nvSpPr>
        <p:spPr>
          <a:xfrm>
            <a:off x="5047735" y="5187664"/>
            <a:ext cx="250390" cy="246221"/>
          </a:xfrm>
          <a:prstGeom prst="rect">
            <a:avLst/>
          </a:prstGeom>
          <a:noFill/>
        </p:spPr>
        <p:txBody>
          <a:bodyPr wrap="none" rtlCol="0">
            <a:spAutoFit/>
          </a:bodyPr>
          <a:lstStyle/>
          <a:p>
            <a:r>
              <a:rPr lang="en-US" sz="1000" dirty="0"/>
              <a:t>2</a:t>
            </a:r>
          </a:p>
        </p:txBody>
      </p:sp>
      <p:sp>
        <p:nvSpPr>
          <p:cNvPr id="26" name="TextBox 25">
            <a:extLst>
              <a:ext uri="{FF2B5EF4-FFF2-40B4-BE49-F238E27FC236}">
                <a16:creationId xmlns:a16="http://schemas.microsoft.com/office/drawing/2014/main" id="{8AAB8019-5A2C-E3A2-EE89-38BE663162AB}"/>
              </a:ext>
            </a:extLst>
          </p:cNvPr>
          <p:cNvSpPr txBox="1"/>
          <p:nvPr/>
        </p:nvSpPr>
        <p:spPr>
          <a:xfrm>
            <a:off x="4988876" y="4431411"/>
            <a:ext cx="250390" cy="246221"/>
          </a:xfrm>
          <a:prstGeom prst="rect">
            <a:avLst/>
          </a:prstGeom>
          <a:noFill/>
        </p:spPr>
        <p:txBody>
          <a:bodyPr wrap="none" rtlCol="0">
            <a:spAutoFit/>
          </a:bodyPr>
          <a:lstStyle/>
          <a:p>
            <a:r>
              <a:rPr lang="en-US" sz="1000" dirty="0"/>
              <a:t>1</a:t>
            </a:r>
          </a:p>
        </p:txBody>
      </p:sp>
      <p:sp>
        <p:nvSpPr>
          <p:cNvPr id="31" name="TextBox 30">
            <a:extLst>
              <a:ext uri="{FF2B5EF4-FFF2-40B4-BE49-F238E27FC236}">
                <a16:creationId xmlns:a16="http://schemas.microsoft.com/office/drawing/2014/main" id="{78F6A3DA-ED59-AB78-C87A-2298FF0D2E07}"/>
              </a:ext>
            </a:extLst>
          </p:cNvPr>
          <p:cNvSpPr txBox="1"/>
          <p:nvPr/>
        </p:nvSpPr>
        <p:spPr>
          <a:xfrm>
            <a:off x="4691137" y="4431410"/>
            <a:ext cx="250390" cy="246221"/>
          </a:xfrm>
          <a:prstGeom prst="rect">
            <a:avLst/>
          </a:prstGeom>
          <a:noFill/>
        </p:spPr>
        <p:txBody>
          <a:bodyPr wrap="none" rtlCol="0">
            <a:spAutoFit/>
          </a:bodyPr>
          <a:lstStyle/>
          <a:p>
            <a:r>
              <a:rPr lang="en-US" sz="1000" dirty="0"/>
              <a:t>3</a:t>
            </a:r>
          </a:p>
        </p:txBody>
      </p:sp>
      <p:sp>
        <p:nvSpPr>
          <p:cNvPr id="27" name="TextBox 26">
            <a:extLst>
              <a:ext uri="{FF2B5EF4-FFF2-40B4-BE49-F238E27FC236}">
                <a16:creationId xmlns:a16="http://schemas.microsoft.com/office/drawing/2014/main" id="{43F81AD8-B94C-566A-801B-5C2FC2995DC8}"/>
              </a:ext>
            </a:extLst>
          </p:cNvPr>
          <p:cNvSpPr txBox="1"/>
          <p:nvPr/>
        </p:nvSpPr>
        <p:spPr>
          <a:xfrm>
            <a:off x="4697370" y="3716173"/>
            <a:ext cx="250390" cy="246221"/>
          </a:xfrm>
          <a:prstGeom prst="rect">
            <a:avLst/>
          </a:prstGeom>
          <a:noFill/>
        </p:spPr>
        <p:txBody>
          <a:bodyPr wrap="none" rtlCol="0">
            <a:spAutoFit/>
          </a:bodyPr>
          <a:lstStyle/>
          <a:p>
            <a:r>
              <a:rPr lang="en-US" sz="1000" dirty="0"/>
              <a:t>2</a:t>
            </a:r>
          </a:p>
        </p:txBody>
      </p:sp>
      <p:sp>
        <p:nvSpPr>
          <p:cNvPr id="30" name="TextBox 29">
            <a:extLst>
              <a:ext uri="{FF2B5EF4-FFF2-40B4-BE49-F238E27FC236}">
                <a16:creationId xmlns:a16="http://schemas.microsoft.com/office/drawing/2014/main" id="{6C561F20-DB8F-0323-0DC6-0F9ECC3555BB}"/>
              </a:ext>
            </a:extLst>
          </p:cNvPr>
          <p:cNvSpPr txBox="1"/>
          <p:nvPr/>
        </p:nvSpPr>
        <p:spPr>
          <a:xfrm>
            <a:off x="4376094" y="3703457"/>
            <a:ext cx="250390" cy="246221"/>
          </a:xfrm>
          <a:prstGeom prst="rect">
            <a:avLst/>
          </a:prstGeom>
          <a:noFill/>
        </p:spPr>
        <p:txBody>
          <a:bodyPr wrap="none" rtlCol="0">
            <a:spAutoFit/>
          </a:bodyPr>
          <a:lstStyle/>
          <a:p>
            <a:r>
              <a:rPr lang="en-US" sz="1000" dirty="0"/>
              <a:t>6</a:t>
            </a:r>
          </a:p>
        </p:txBody>
      </p:sp>
      <p:sp>
        <p:nvSpPr>
          <p:cNvPr id="29" name="TextBox 28">
            <a:extLst>
              <a:ext uri="{FF2B5EF4-FFF2-40B4-BE49-F238E27FC236}">
                <a16:creationId xmlns:a16="http://schemas.microsoft.com/office/drawing/2014/main" id="{2E7A6596-EB70-3764-FD91-18314D2553D7}"/>
              </a:ext>
            </a:extLst>
          </p:cNvPr>
          <p:cNvSpPr txBox="1"/>
          <p:nvPr/>
        </p:nvSpPr>
        <p:spPr>
          <a:xfrm>
            <a:off x="4376094" y="2993128"/>
            <a:ext cx="250390" cy="246221"/>
          </a:xfrm>
          <a:prstGeom prst="rect">
            <a:avLst/>
          </a:prstGeom>
          <a:noFill/>
        </p:spPr>
        <p:txBody>
          <a:bodyPr wrap="none" rtlCol="0">
            <a:spAutoFit/>
          </a:bodyPr>
          <a:lstStyle/>
          <a:p>
            <a:r>
              <a:rPr lang="en-US" sz="1000" dirty="0"/>
              <a:t>1</a:t>
            </a:r>
          </a:p>
        </p:txBody>
      </p:sp>
      <p:sp>
        <p:nvSpPr>
          <p:cNvPr id="28" name="TextBox 27">
            <a:extLst>
              <a:ext uri="{FF2B5EF4-FFF2-40B4-BE49-F238E27FC236}">
                <a16:creationId xmlns:a16="http://schemas.microsoft.com/office/drawing/2014/main" id="{00DC6B65-3FF9-DC86-88FA-22C66038DB60}"/>
              </a:ext>
            </a:extLst>
          </p:cNvPr>
          <p:cNvSpPr txBox="1"/>
          <p:nvPr/>
        </p:nvSpPr>
        <p:spPr>
          <a:xfrm>
            <a:off x="4084587" y="2983121"/>
            <a:ext cx="250390" cy="246221"/>
          </a:xfrm>
          <a:prstGeom prst="rect">
            <a:avLst/>
          </a:prstGeom>
          <a:noFill/>
        </p:spPr>
        <p:txBody>
          <a:bodyPr wrap="none" rtlCol="0">
            <a:spAutoFit/>
          </a:bodyPr>
          <a:lstStyle/>
          <a:p>
            <a:r>
              <a:rPr lang="en-US" sz="1000" dirty="0"/>
              <a:t>4</a:t>
            </a:r>
          </a:p>
        </p:txBody>
      </p:sp>
      <p:sp>
        <p:nvSpPr>
          <p:cNvPr id="8" name="TextBox 7">
            <a:extLst>
              <a:ext uri="{FF2B5EF4-FFF2-40B4-BE49-F238E27FC236}">
                <a16:creationId xmlns:a16="http://schemas.microsoft.com/office/drawing/2014/main" id="{F407F5BC-DCD1-5197-E2EF-1815BE741691}"/>
              </a:ext>
            </a:extLst>
          </p:cNvPr>
          <p:cNvSpPr txBox="1"/>
          <p:nvPr/>
        </p:nvSpPr>
        <p:spPr>
          <a:xfrm>
            <a:off x="1264266" y="704329"/>
            <a:ext cx="5078627" cy="1569660"/>
          </a:xfrm>
          <a:prstGeom prst="rect">
            <a:avLst/>
          </a:prstGeom>
          <a:noFill/>
        </p:spPr>
        <p:txBody>
          <a:bodyPr wrap="square" rtlCol="0">
            <a:spAutoFit/>
          </a:bodyPr>
          <a:lstStyle/>
          <a:p>
            <a:pPr algn="r"/>
            <a:r>
              <a:rPr lang="en-US" sz="4800" dirty="0"/>
              <a:t>6931</a:t>
            </a:r>
          </a:p>
          <a:p>
            <a:pPr algn="r"/>
            <a:r>
              <a:rPr lang="en-US" sz="4800" dirty="0"/>
              <a:t>x 5743</a:t>
            </a:r>
          </a:p>
        </p:txBody>
      </p:sp>
      <p:sp>
        <p:nvSpPr>
          <p:cNvPr id="6" name="TextBox 5">
            <a:extLst>
              <a:ext uri="{FF2B5EF4-FFF2-40B4-BE49-F238E27FC236}">
                <a16:creationId xmlns:a16="http://schemas.microsoft.com/office/drawing/2014/main" id="{2AF4A43D-7A1A-1FE7-46C7-CF21CFE016B7}"/>
              </a:ext>
            </a:extLst>
          </p:cNvPr>
          <p:cNvSpPr txBox="1"/>
          <p:nvPr/>
        </p:nvSpPr>
        <p:spPr>
          <a:xfrm>
            <a:off x="208581" y="315862"/>
            <a:ext cx="1864230" cy="369332"/>
          </a:xfrm>
          <a:prstGeom prst="rect">
            <a:avLst/>
          </a:prstGeom>
          <a:solidFill>
            <a:schemeClr val="bg1"/>
          </a:solidFill>
          <a:ln>
            <a:noFill/>
          </a:ln>
        </p:spPr>
        <p:txBody>
          <a:bodyPr wrap="square" rtlCol="0">
            <a:spAutoFit/>
          </a:bodyPr>
          <a:lstStyle/>
          <a:p>
            <a:r>
              <a:rPr lang="en-US" dirty="0"/>
              <a:t>69.31 x 57.43</a:t>
            </a:r>
          </a:p>
        </p:txBody>
      </p:sp>
      <p:grpSp>
        <p:nvGrpSpPr>
          <p:cNvPr id="11" name="Group 10">
            <a:extLst>
              <a:ext uri="{FF2B5EF4-FFF2-40B4-BE49-F238E27FC236}">
                <a16:creationId xmlns:a16="http://schemas.microsoft.com/office/drawing/2014/main" id="{1D7E2A36-8577-623F-ED79-3EF086EC5EE7}"/>
              </a:ext>
            </a:extLst>
          </p:cNvPr>
          <p:cNvGrpSpPr/>
          <p:nvPr/>
        </p:nvGrpSpPr>
        <p:grpSpPr>
          <a:xfrm>
            <a:off x="6429389" y="1025605"/>
            <a:ext cx="2569872" cy="1090143"/>
            <a:chOff x="5869458" y="1779373"/>
            <a:chExt cx="2569872" cy="1090143"/>
          </a:xfrm>
        </p:grpSpPr>
        <p:sp>
          <p:nvSpPr>
            <p:cNvPr id="9" name="TextBox 8">
              <a:extLst>
                <a:ext uri="{FF2B5EF4-FFF2-40B4-BE49-F238E27FC236}">
                  <a16:creationId xmlns:a16="http://schemas.microsoft.com/office/drawing/2014/main" id="{55C94B25-0B08-51D3-69BD-EF8AE017885E}"/>
                </a:ext>
              </a:extLst>
            </p:cNvPr>
            <p:cNvSpPr txBox="1"/>
            <p:nvPr/>
          </p:nvSpPr>
          <p:spPr>
            <a:xfrm>
              <a:off x="5869459" y="1779373"/>
              <a:ext cx="2569871" cy="369332"/>
            </a:xfrm>
            <a:prstGeom prst="rect">
              <a:avLst/>
            </a:prstGeom>
            <a:noFill/>
          </p:spPr>
          <p:txBody>
            <a:bodyPr wrap="none" rtlCol="0">
              <a:spAutoFit/>
            </a:bodyPr>
            <a:lstStyle/>
            <a:p>
              <a:r>
                <a:rPr lang="en-US" dirty="0"/>
                <a:t>(moved 2 decimal places)</a:t>
              </a:r>
            </a:p>
          </p:txBody>
        </p:sp>
        <p:sp>
          <p:nvSpPr>
            <p:cNvPr id="10" name="TextBox 9">
              <a:extLst>
                <a:ext uri="{FF2B5EF4-FFF2-40B4-BE49-F238E27FC236}">
                  <a16:creationId xmlns:a16="http://schemas.microsoft.com/office/drawing/2014/main" id="{B7564E1F-AFB1-E08E-22C3-900EC41789D5}"/>
                </a:ext>
              </a:extLst>
            </p:cNvPr>
            <p:cNvSpPr txBox="1"/>
            <p:nvPr/>
          </p:nvSpPr>
          <p:spPr>
            <a:xfrm>
              <a:off x="5869458" y="2500184"/>
              <a:ext cx="2569871" cy="369332"/>
            </a:xfrm>
            <a:prstGeom prst="rect">
              <a:avLst/>
            </a:prstGeom>
            <a:noFill/>
          </p:spPr>
          <p:txBody>
            <a:bodyPr wrap="none" rtlCol="0">
              <a:spAutoFit/>
            </a:bodyPr>
            <a:lstStyle/>
            <a:p>
              <a:r>
                <a:rPr lang="en-US" dirty="0"/>
                <a:t>(moved 2 decimal places)</a:t>
              </a:r>
            </a:p>
          </p:txBody>
        </p:sp>
      </p:grpSp>
      <p:cxnSp>
        <p:nvCxnSpPr>
          <p:cNvPr id="13" name="Straight Connector 12">
            <a:extLst>
              <a:ext uri="{FF2B5EF4-FFF2-40B4-BE49-F238E27FC236}">
                <a16:creationId xmlns:a16="http://schemas.microsoft.com/office/drawing/2014/main" id="{35312CD9-E592-D47D-C13E-B267ACB44E8E}"/>
              </a:ext>
            </a:extLst>
          </p:cNvPr>
          <p:cNvCxnSpPr/>
          <p:nvPr/>
        </p:nvCxnSpPr>
        <p:spPr>
          <a:xfrm flipH="1">
            <a:off x="2845931" y="2384848"/>
            <a:ext cx="3361038" cy="0"/>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FEC009D1-E6A9-B75E-F380-067E8BA97FFE}"/>
              </a:ext>
            </a:extLst>
          </p:cNvPr>
          <p:cNvSpPr txBox="1"/>
          <p:nvPr/>
        </p:nvSpPr>
        <p:spPr>
          <a:xfrm>
            <a:off x="2771789" y="2403383"/>
            <a:ext cx="3496962" cy="3046988"/>
          </a:xfrm>
          <a:prstGeom prst="rect">
            <a:avLst/>
          </a:prstGeom>
          <a:noFill/>
        </p:spPr>
        <p:txBody>
          <a:bodyPr wrap="square" rtlCol="0">
            <a:spAutoFit/>
          </a:bodyPr>
          <a:lstStyle/>
          <a:p>
            <a:pPr algn="r"/>
            <a:r>
              <a:rPr lang="en-US" sz="4800" dirty="0"/>
              <a:t>34655000</a:t>
            </a:r>
          </a:p>
          <a:p>
            <a:pPr algn="r"/>
            <a:r>
              <a:rPr lang="en-US" sz="4800" dirty="0"/>
              <a:t>4851700</a:t>
            </a:r>
          </a:p>
          <a:p>
            <a:pPr algn="r"/>
            <a:r>
              <a:rPr lang="en-US" sz="4800" dirty="0"/>
              <a:t>277240</a:t>
            </a:r>
          </a:p>
          <a:p>
            <a:pPr algn="r"/>
            <a:r>
              <a:rPr lang="en-US" sz="4800" dirty="0"/>
              <a:t>20793</a:t>
            </a:r>
          </a:p>
        </p:txBody>
      </p:sp>
      <p:sp>
        <p:nvSpPr>
          <p:cNvPr id="15" name="Rectangle 14">
            <a:extLst>
              <a:ext uri="{FF2B5EF4-FFF2-40B4-BE49-F238E27FC236}">
                <a16:creationId xmlns:a16="http://schemas.microsoft.com/office/drawing/2014/main" id="{F6CA846E-FDE4-84E7-4E68-12C69248EF9A}"/>
              </a:ext>
            </a:extLst>
          </p:cNvPr>
          <p:cNvSpPr/>
          <p:nvPr/>
        </p:nvSpPr>
        <p:spPr>
          <a:xfrm>
            <a:off x="5239266" y="2545486"/>
            <a:ext cx="1029485" cy="599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0E69F2-CC39-A810-034B-6EF23E27691B}"/>
              </a:ext>
            </a:extLst>
          </p:cNvPr>
          <p:cNvSpPr/>
          <p:nvPr/>
        </p:nvSpPr>
        <p:spPr>
          <a:xfrm>
            <a:off x="3571105" y="2539831"/>
            <a:ext cx="1668162" cy="688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D4ED3E-3DF9-CFE6-8609-431468F15F7E}"/>
              </a:ext>
            </a:extLst>
          </p:cNvPr>
          <p:cNvSpPr/>
          <p:nvPr/>
        </p:nvSpPr>
        <p:spPr>
          <a:xfrm>
            <a:off x="5560542" y="3216022"/>
            <a:ext cx="708209" cy="599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DCF694-EF83-F6DD-8009-BE157A16EBE7}"/>
              </a:ext>
            </a:extLst>
          </p:cNvPr>
          <p:cNvSpPr/>
          <p:nvPr/>
        </p:nvSpPr>
        <p:spPr>
          <a:xfrm>
            <a:off x="3892380" y="3216022"/>
            <a:ext cx="1668162" cy="688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A41D6D-8446-923B-FFA9-96E9A3265727}"/>
              </a:ext>
            </a:extLst>
          </p:cNvPr>
          <p:cNvSpPr/>
          <p:nvPr/>
        </p:nvSpPr>
        <p:spPr>
          <a:xfrm>
            <a:off x="5881817" y="3944719"/>
            <a:ext cx="386933" cy="599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F44CE2-D240-2167-461C-315675370E2D}"/>
              </a:ext>
            </a:extLst>
          </p:cNvPr>
          <p:cNvSpPr/>
          <p:nvPr/>
        </p:nvSpPr>
        <p:spPr>
          <a:xfrm>
            <a:off x="4213654" y="3944718"/>
            <a:ext cx="1668162" cy="688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9CAB05B-A9B3-2158-8E1D-134066002E8D}"/>
              </a:ext>
            </a:extLst>
          </p:cNvPr>
          <p:cNvSpPr/>
          <p:nvPr/>
        </p:nvSpPr>
        <p:spPr>
          <a:xfrm>
            <a:off x="4600588" y="4673414"/>
            <a:ext cx="1668162" cy="755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D0AB7652-50B0-01E9-D71B-C681338FFB49}"/>
              </a:ext>
            </a:extLst>
          </p:cNvPr>
          <p:cNvGrpSpPr/>
          <p:nvPr/>
        </p:nvGrpSpPr>
        <p:grpSpPr>
          <a:xfrm>
            <a:off x="2798809" y="5502868"/>
            <a:ext cx="3487973" cy="888136"/>
            <a:chOff x="2675239" y="5787079"/>
            <a:chExt cx="3487973" cy="888136"/>
          </a:xfrm>
        </p:grpSpPr>
        <p:cxnSp>
          <p:nvCxnSpPr>
            <p:cNvPr id="22" name="Straight Connector 21">
              <a:extLst>
                <a:ext uri="{FF2B5EF4-FFF2-40B4-BE49-F238E27FC236}">
                  <a16:creationId xmlns:a16="http://schemas.microsoft.com/office/drawing/2014/main" id="{1B4CF53B-30DA-73DD-991C-753C6489E162}"/>
                </a:ext>
              </a:extLst>
            </p:cNvPr>
            <p:cNvCxnSpPr/>
            <p:nvPr/>
          </p:nvCxnSpPr>
          <p:spPr>
            <a:xfrm flipH="1">
              <a:off x="2675239" y="5787079"/>
              <a:ext cx="3361038" cy="0"/>
            </a:xfrm>
            <a:prstGeom prst="line">
              <a:avLst/>
            </a:prstGeom>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AC79F6BF-9ECE-0E5A-5C86-5E9AEBF4A2D4}"/>
                </a:ext>
              </a:extLst>
            </p:cNvPr>
            <p:cNvSpPr txBox="1"/>
            <p:nvPr/>
          </p:nvSpPr>
          <p:spPr>
            <a:xfrm>
              <a:off x="3953715" y="6409104"/>
              <a:ext cx="250390" cy="246221"/>
            </a:xfrm>
            <a:prstGeom prst="rect">
              <a:avLst/>
            </a:prstGeom>
            <a:noFill/>
          </p:spPr>
          <p:txBody>
            <a:bodyPr wrap="none" rtlCol="0">
              <a:spAutoFit/>
            </a:bodyPr>
            <a:lstStyle/>
            <a:p>
              <a:r>
                <a:rPr lang="en-US" sz="1000" dirty="0"/>
                <a:t>1</a:t>
              </a:r>
            </a:p>
          </p:txBody>
        </p:sp>
        <p:sp>
          <p:nvSpPr>
            <p:cNvPr id="32" name="TextBox 31">
              <a:extLst>
                <a:ext uri="{FF2B5EF4-FFF2-40B4-BE49-F238E27FC236}">
                  <a16:creationId xmlns:a16="http://schemas.microsoft.com/office/drawing/2014/main" id="{0F98102A-2F06-2239-3668-8F04ED420E37}"/>
                </a:ext>
              </a:extLst>
            </p:cNvPr>
            <p:cNvSpPr txBox="1"/>
            <p:nvPr/>
          </p:nvSpPr>
          <p:spPr>
            <a:xfrm>
              <a:off x="2901029" y="5824328"/>
              <a:ext cx="3262183" cy="830997"/>
            </a:xfrm>
            <a:prstGeom prst="rect">
              <a:avLst/>
            </a:prstGeom>
            <a:noFill/>
          </p:spPr>
          <p:txBody>
            <a:bodyPr wrap="square" rtlCol="0">
              <a:spAutoFit/>
            </a:bodyPr>
            <a:lstStyle/>
            <a:p>
              <a:pPr algn="r"/>
              <a:r>
                <a:rPr lang="en-US" sz="4800" dirty="0"/>
                <a:t>39804733</a:t>
              </a:r>
            </a:p>
          </p:txBody>
        </p:sp>
        <p:sp>
          <p:nvSpPr>
            <p:cNvPr id="34" name="TextBox 33">
              <a:extLst>
                <a:ext uri="{FF2B5EF4-FFF2-40B4-BE49-F238E27FC236}">
                  <a16:creationId xmlns:a16="http://schemas.microsoft.com/office/drawing/2014/main" id="{3A9651E9-92E4-87B1-8F94-0C4282C0CAC8}"/>
                </a:ext>
              </a:extLst>
            </p:cNvPr>
            <p:cNvSpPr txBox="1"/>
            <p:nvPr/>
          </p:nvSpPr>
          <p:spPr>
            <a:xfrm>
              <a:off x="5183399" y="6428994"/>
              <a:ext cx="250390" cy="246221"/>
            </a:xfrm>
            <a:prstGeom prst="rect">
              <a:avLst/>
            </a:prstGeom>
            <a:noFill/>
          </p:spPr>
          <p:txBody>
            <a:bodyPr wrap="none" rtlCol="0">
              <a:spAutoFit/>
            </a:bodyPr>
            <a:lstStyle/>
            <a:p>
              <a:r>
                <a:rPr lang="en-US" sz="1000" dirty="0"/>
                <a:t>1</a:t>
              </a:r>
            </a:p>
          </p:txBody>
        </p:sp>
        <p:sp>
          <p:nvSpPr>
            <p:cNvPr id="35" name="TextBox 34">
              <a:extLst>
                <a:ext uri="{FF2B5EF4-FFF2-40B4-BE49-F238E27FC236}">
                  <a16:creationId xmlns:a16="http://schemas.microsoft.com/office/drawing/2014/main" id="{E5ECD835-0C1C-37EB-3D8D-EAC69DC0AD19}"/>
                </a:ext>
              </a:extLst>
            </p:cNvPr>
            <p:cNvSpPr txBox="1"/>
            <p:nvPr/>
          </p:nvSpPr>
          <p:spPr>
            <a:xfrm>
              <a:off x="4915597" y="6419049"/>
              <a:ext cx="250390" cy="246221"/>
            </a:xfrm>
            <a:prstGeom prst="rect">
              <a:avLst/>
            </a:prstGeom>
            <a:noFill/>
          </p:spPr>
          <p:txBody>
            <a:bodyPr wrap="none" rtlCol="0">
              <a:spAutoFit/>
            </a:bodyPr>
            <a:lstStyle/>
            <a:p>
              <a:r>
                <a:rPr lang="en-US" sz="1000" dirty="0"/>
                <a:t>1</a:t>
              </a:r>
            </a:p>
          </p:txBody>
        </p:sp>
        <p:sp>
          <p:nvSpPr>
            <p:cNvPr id="36" name="TextBox 35">
              <a:extLst>
                <a:ext uri="{FF2B5EF4-FFF2-40B4-BE49-F238E27FC236}">
                  <a16:creationId xmlns:a16="http://schemas.microsoft.com/office/drawing/2014/main" id="{130755F4-C3E9-1A45-4435-8F4EAA65B0C3}"/>
                </a:ext>
              </a:extLst>
            </p:cNvPr>
            <p:cNvSpPr txBox="1"/>
            <p:nvPr/>
          </p:nvSpPr>
          <p:spPr>
            <a:xfrm>
              <a:off x="4600499" y="6419512"/>
              <a:ext cx="250390" cy="246221"/>
            </a:xfrm>
            <a:prstGeom prst="rect">
              <a:avLst/>
            </a:prstGeom>
            <a:noFill/>
          </p:spPr>
          <p:txBody>
            <a:bodyPr wrap="none" rtlCol="0">
              <a:spAutoFit/>
            </a:bodyPr>
            <a:lstStyle/>
            <a:p>
              <a:r>
                <a:rPr lang="en-US" sz="1000" dirty="0"/>
                <a:t>1</a:t>
              </a:r>
            </a:p>
          </p:txBody>
        </p:sp>
        <p:sp>
          <p:nvSpPr>
            <p:cNvPr id="38" name="TextBox 37">
              <a:extLst>
                <a:ext uri="{FF2B5EF4-FFF2-40B4-BE49-F238E27FC236}">
                  <a16:creationId xmlns:a16="http://schemas.microsoft.com/office/drawing/2014/main" id="{A1F11A7A-8F5C-C3CD-FB78-37F120B585AE}"/>
                </a:ext>
              </a:extLst>
            </p:cNvPr>
            <p:cNvSpPr txBox="1"/>
            <p:nvPr/>
          </p:nvSpPr>
          <p:spPr>
            <a:xfrm>
              <a:off x="4254207" y="6425590"/>
              <a:ext cx="250390" cy="246221"/>
            </a:xfrm>
            <a:prstGeom prst="rect">
              <a:avLst/>
            </a:prstGeom>
            <a:noFill/>
          </p:spPr>
          <p:txBody>
            <a:bodyPr wrap="none" rtlCol="0">
              <a:spAutoFit/>
            </a:bodyPr>
            <a:lstStyle/>
            <a:p>
              <a:r>
                <a:rPr lang="en-US" sz="1000" dirty="0"/>
                <a:t>2</a:t>
              </a:r>
            </a:p>
          </p:txBody>
        </p:sp>
      </p:grpSp>
      <p:grpSp>
        <p:nvGrpSpPr>
          <p:cNvPr id="46" name="Group 45">
            <a:extLst>
              <a:ext uri="{FF2B5EF4-FFF2-40B4-BE49-F238E27FC236}">
                <a16:creationId xmlns:a16="http://schemas.microsoft.com/office/drawing/2014/main" id="{7EFB1F74-7C47-4776-8855-6A3DAB4C83D1}"/>
              </a:ext>
            </a:extLst>
          </p:cNvPr>
          <p:cNvGrpSpPr/>
          <p:nvPr/>
        </p:nvGrpSpPr>
        <p:grpSpPr>
          <a:xfrm>
            <a:off x="2813482" y="5552296"/>
            <a:ext cx="6431614" cy="830997"/>
            <a:chOff x="2665205" y="5836507"/>
            <a:chExt cx="6431614" cy="830997"/>
          </a:xfrm>
        </p:grpSpPr>
        <p:sp>
          <p:nvSpPr>
            <p:cNvPr id="39" name="TextBox 38">
              <a:extLst>
                <a:ext uri="{FF2B5EF4-FFF2-40B4-BE49-F238E27FC236}">
                  <a16:creationId xmlns:a16="http://schemas.microsoft.com/office/drawing/2014/main" id="{E9C15364-1898-161C-CEAD-A482AAC6F710}"/>
                </a:ext>
              </a:extLst>
            </p:cNvPr>
            <p:cNvSpPr txBox="1"/>
            <p:nvPr/>
          </p:nvSpPr>
          <p:spPr>
            <a:xfrm>
              <a:off x="2665205" y="5836507"/>
              <a:ext cx="3488421" cy="830997"/>
            </a:xfrm>
            <a:prstGeom prst="rect">
              <a:avLst/>
            </a:prstGeom>
            <a:solidFill>
              <a:schemeClr val="bg1"/>
            </a:solidFill>
          </p:spPr>
          <p:txBody>
            <a:bodyPr wrap="square" rtlCol="0">
              <a:spAutoFit/>
            </a:bodyPr>
            <a:lstStyle/>
            <a:p>
              <a:pPr algn="r"/>
              <a:r>
                <a:rPr lang="en-US" sz="4800" dirty="0"/>
                <a:t>3980.4733</a:t>
              </a:r>
            </a:p>
          </p:txBody>
        </p:sp>
        <p:sp>
          <p:nvSpPr>
            <p:cNvPr id="45" name="TextBox 44">
              <a:extLst>
                <a:ext uri="{FF2B5EF4-FFF2-40B4-BE49-F238E27FC236}">
                  <a16:creationId xmlns:a16="http://schemas.microsoft.com/office/drawing/2014/main" id="{52C76478-E79B-8653-1F04-DEB85DB84846}"/>
                </a:ext>
              </a:extLst>
            </p:cNvPr>
            <p:cNvSpPr txBox="1"/>
            <p:nvPr/>
          </p:nvSpPr>
          <p:spPr>
            <a:xfrm>
              <a:off x="6180624" y="6160220"/>
              <a:ext cx="2916195" cy="369332"/>
            </a:xfrm>
            <a:prstGeom prst="rect">
              <a:avLst/>
            </a:prstGeom>
            <a:noFill/>
          </p:spPr>
          <p:txBody>
            <a:bodyPr wrap="square" rtlCol="0">
              <a:spAutoFit/>
            </a:bodyPr>
            <a:lstStyle/>
            <a:p>
              <a:r>
                <a:rPr lang="en-US" dirty="0"/>
                <a:t>(replace 4 decimal places)</a:t>
              </a:r>
            </a:p>
          </p:txBody>
        </p:sp>
      </p:grpSp>
      <p:grpSp>
        <p:nvGrpSpPr>
          <p:cNvPr id="48" name="Group 47">
            <a:extLst>
              <a:ext uri="{FF2B5EF4-FFF2-40B4-BE49-F238E27FC236}">
                <a16:creationId xmlns:a16="http://schemas.microsoft.com/office/drawing/2014/main" id="{7ADBA05B-F9F5-CA86-A83D-EF7648BEB2EC}"/>
              </a:ext>
            </a:extLst>
          </p:cNvPr>
          <p:cNvGrpSpPr/>
          <p:nvPr/>
        </p:nvGrpSpPr>
        <p:grpSpPr>
          <a:xfrm>
            <a:off x="1264266" y="704329"/>
            <a:ext cx="7956123" cy="1569660"/>
            <a:chOff x="1140696" y="988540"/>
            <a:chExt cx="7956123" cy="1569660"/>
          </a:xfrm>
        </p:grpSpPr>
        <p:sp>
          <p:nvSpPr>
            <p:cNvPr id="7" name="TextBox 6">
              <a:extLst>
                <a:ext uri="{FF2B5EF4-FFF2-40B4-BE49-F238E27FC236}">
                  <a16:creationId xmlns:a16="http://schemas.microsoft.com/office/drawing/2014/main" id="{96C157FD-488E-5998-B5B9-27B95328D4F3}"/>
                </a:ext>
              </a:extLst>
            </p:cNvPr>
            <p:cNvSpPr txBox="1"/>
            <p:nvPr/>
          </p:nvSpPr>
          <p:spPr>
            <a:xfrm>
              <a:off x="1140696" y="988540"/>
              <a:ext cx="5078627" cy="1569660"/>
            </a:xfrm>
            <a:prstGeom prst="rect">
              <a:avLst/>
            </a:prstGeom>
            <a:solidFill>
              <a:schemeClr val="bg1"/>
            </a:solidFill>
          </p:spPr>
          <p:txBody>
            <a:bodyPr wrap="square" rtlCol="0">
              <a:spAutoFit/>
            </a:bodyPr>
            <a:lstStyle/>
            <a:p>
              <a:pPr algn="r"/>
              <a:r>
                <a:rPr lang="en-US" sz="4800" dirty="0"/>
                <a:t>69.31</a:t>
              </a:r>
            </a:p>
            <a:p>
              <a:pPr algn="r"/>
              <a:r>
                <a:rPr lang="en-US" sz="4800" dirty="0"/>
                <a:t>x 57.43</a:t>
              </a:r>
            </a:p>
          </p:txBody>
        </p:sp>
        <p:sp>
          <p:nvSpPr>
            <p:cNvPr id="47" name="Rectangle 46">
              <a:extLst>
                <a:ext uri="{FF2B5EF4-FFF2-40B4-BE49-F238E27FC236}">
                  <a16:creationId xmlns:a16="http://schemas.microsoft.com/office/drawing/2014/main" id="{72C0D102-701C-7029-25B8-234D40E5611F}"/>
                </a:ext>
              </a:extLst>
            </p:cNvPr>
            <p:cNvSpPr/>
            <p:nvPr/>
          </p:nvSpPr>
          <p:spPr>
            <a:xfrm>
              <a:off x="6305819" y="1171886"/>
              <a:ext cx="2791000" cy="1309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58C5813-64F5-CED7-4D59-E9295D4DD3BD}"/>
              </a:ext>
            </a:extLst>
          </p:cNvPr>
          <p:cNvSpPr txBox="1"/>
          <p:nvPr/>
        </p:nvSpPr>
        <p:spPr>
          <a:xfrm>
            <a:off x="9378518" y="6245341"/>
            <a:ext cx="2718747" cy="369332"/>
          </a:xfrm>
          <a:prstGeom prst="rect">
            <a:avLst/>
          </a:prstGeom>
          <a:noFill/>
        </p:spPr>
        <p:txBody>
          <a:bodyPr wrap="square" rtlCol="0">
            <a:spAutoFit/>
          </a:bodyPr>
          <a:lstStyle/>
          <a:p>
            <a:r>
              <a:rPr lang="en-US" dirty="0"/>
              <a:t>69.31 x 57.43 = 3980.4733</a:t>
            </a:r>
          </a:p>
        </p:txBody>
      </p:sp>
    </p:spTree>
    <p:extLst>
      <p:ext uri="{BB962C8B-B14F-4D97-AF65-F5344CB8AC3E}">
        <p14:creationId xmlns:p14="http://schemas.microsoft.com/office/powerpoint/2010/main" val="292778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0" nodeType="clickEffect">
                                  <p:stCondLst>
                                    <p:cond delay="0"/>
                                  </p:stCondLst>
                                  <p:childTnLst>
                                    <p:animEffect transition="out" filter="wipe(right)">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2" fill="hold" grpId="0" nodeType="clickEffect">
                                  <p:stCondLst>
                                    <p:cond delay="0"/>
                                  </p:stCondLst>
                                  <p:childTnLst>
                                    <p:animEffect transition="out" filter="wipe(right)">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2" fill="hold" grpId="0" nodeType="clickEffect">
                                  <p:stCondLst>
                                    <p:cond delay="0"/>
                                  </p:stCondLst>
                                  <p:childTnLst>
                                    <p:animEffect transition="out" filter="wipe(right)">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787D69-BB33-A4F5-2504-65E6926E9354}"/>
              </a:ext>
            </a:extLst>
          </p:cNvPr>
          <p:cNvSpPr txBox="1"/>
          <p:nvPr/>
        </p:nvSpPr>
        <p:spPr>
          <a:xfrm>
            <a:off x="135924" y="185351"/>
            <a:ext cx="6674648" cy="646331"/>
          </a:xfrm>
          <a:prstGeom prst="rect">
            <a:avLst/>
          </a:prstGeom>
          <a:noFill/>
        </p:spPr>
        <p:txBody>
          <a:bodyPr wrap="none" rtlCol="0">
            <a:spAutoFit/>
          </a:bodyPr>
          <a:lstStyle/>
          <a:p>
            <a:r>
              <a:rPr lang="en-US" sz="3600" dirty="0"/>
              <a:t>Tables of logarithms make it easy…</a:t>
            </a:r>
          </a:p>
        </p:txBody>
      </p:sp>
      <p:sp>
        <p:nvSpPr>
          <p:cNvPr id="5" name="TextBox 4">
            <a:extLst>
              <a:ext uri="{FF2B5EF4-FFF2-40B4-BE49-F238E27FC236}">
                <a16:creationId xmlns:a16="http://schemas.microsoft.com/office/drawing/2014/main" id="{C107DED4-F261-2F11-783E-24FE0975DC30}"/>
              </a:ext>
            </a:extLst>
          </p:cNvPr>
          <p:cNvSpPr txBox="1"/>
          <p:nvPr/>
        </p:nvSpPr>
        <p:spPr>
          <a:xfrm>
            <a:off x="852616" y="1692877"/>
            <a:ext cx="7613612" cy="1200329"/>
          </a:xfrm>
          <a:prstGeom prst="rect">
            <a:avLst/>
          </a:prstGeom>
          <a:noFill/>
        </p:spPr>
        <p:txBody>
          <a:bodyPr wrap="square" rtlCol="0">
            <a:spAutoFit/>
          </a:bodyPr>
          <a:lstStyle/>
          <a:p>
            <a:r>
              <a:rPr lang="en-US" dirty="0"/>
              <a:t>We can use the log table to translate 69.31 into a (fractional) exponent:</a:t>
            </a:r>
          </a:p>
          <a:p>
            <a:endParaRPr lang="en-US" dirty="0"/>
          </a:p>
          <a:p>
            <a:r>
              <a:rPr lang="en-US" dirty="0"/>
              <a:t>	But logs only work for values between 1 and 10</a:t>
            </a:r>
          </a:p>
          <a:p>
            <a:r>
              <a:rPr lang="en-US" dirty="0"/>
              <a:t>	So, factor 69.31 into 10</a:t>
            </a:r>
            <a:r>
              <a:rPr lang="en-US" baseline="30000" dirty="0"/>
              <a:t>1</a:t>
            </a:r>
            <a:r>
              <a:rPr lang="en-US" dirty="0"/>
              <a:t> x 6.931 and look up 6.931 in the table</a:t>
            </a:r>
          </a:p>
        </p:txBody>
      </p:sp>
      <p:pic>
        <p:nvPicPr>
          <p:cNvPr id="9" name="Picture 8">
            <a:extLst>
              <a:ext uri="{FF2B5EF4-FFF2-40B4-BE49-F238E27FC236}">
                <a16:creationId xmlns:a16="http://schemas.microsoft.com/office/drawing/2014/main" id="{973952C9-EE04-8EC6-DEDE-99636634F2E2}"/>
              </a:ext>
            </a:extLst>
          </p:cNvPr>
          <p:cNvPicPr>
            <a:picLocks noChangeAspect="1"/>
          </p:cNvPicPr>
          <p:nvPr/>
        </p:nvPicPr>
        <p:blipFill>
          <a:blip r:embed="rId2"/>
          <a:stretch>
            <a:fillRect/>
          </a:stretch>
        </p:blipFill>
        <p:spPr>
          <a:xfrm>
            <a:off x="1643449" y="2893206"/>
            <a:ext cx="7772400" cy="2644719"/>
          </a:xfrm>
          <a:prstGeom prst="rect">
            <a:avLst/>
          </a:prstGeom>
        </p:spPr>
      </p:pic>
      <p:sp>
        <p:nvSpPr>
          <p:cNvPr id="10" name="TextBox 9">
            <a:extLst>
              <a:ext uri="{FF2B5EF4-FFF2-40B4-BE49-F238E27FC236}">
                <a16:creationId xmlns:a16="http://schemas.microsoft.com/office/drawing/2014/main" id="{7C3B4409-4756-41F0-98D0-577B9F362994}"/>
              </a:ext>
            </a:extLst>
          </p:cNvPr>
          <p:cNvSpPr txBox="1"/>
          <p:nvPr/>
        </p:nvSpPr>
        <p:spPr>
          <a:xfrm>
            <a:off x="1767016" y="5659397"/>
            <a:ext cx="6808573" cy="1107996"/>
          </a:xfrm>
          <a:prstGeom prst="rect">
            <a:avLst/>
          </a:prstGeom>
          <a:noFill/>
        </p:spPr>
        <p:txBody>
          <a:bodyPr wrap="square" rtlCol="0">
            <a:spAutoFit/>
          </a:bodyPr>
          <a:lstStyle/>
          <a:p>
            <a:r>
              <a:rPr lang="en-US" dirty="0"/>
              <a:t>0.8407 + 1 (to the last digit) = 0.8408</a:t>
            </a:r>
          </a:p>
          <a:p>
            <a:r>
              <a:rPr lang="en-US" dirty="0"/>
              <a:t>So 69.31 = 10</a:t>
            </a:r>
            <a:r>
              <a:rPr lang="en-US" baseline="30000" dirty="0"/>
              <a:t>1</a:t>
            </a:r>
            <a:r>
              <a:rPr lang="en-US" dirty="0"/>
              <a:t> x 10</a:t>
            </a:r>
            <a:r>
              <a:rPr lang="en-US" baseline="30000" dirty="0"/>
              <a:t>0.8408</a:t>
            </a:r>
          </a:p>
          <a:p>
            <a:endParaRPr lang="en-US" baseline="30000" dirty="0"/>
          </a:p>
          <a:p>
            <a:r>
              <a:rPr lang="en-US" baseline="30000" dirty="0"/>
              <a:t>        </a:t>
            </a:r>
            <a:r>
              <a:rPr lang="en-US" dirty="0"/>
              <a:t>69.31 = 10</a:t>
            </a:r>
            <a:r>
              <a:rPr lang="en-US" baseline="30000" dirty="0"/>
              <a:t>1.8408</a:t>
            </a:r>
          </a:p>
        </p:txBody>
      </p:sp>
      <p:sp>
        <p:nvSpPr>
          <p:cNvPr id="11" name="TextBox 10">
            <a:extLst>
              <a:ext uri="{FF2B5EF4-FFF2-40B4-BE49-F238E27FC236}">
                <a16:creationId xmlns:a16="http://schemas.microsoft.com/office/drawing/2014/main" id="{CCDF0C75-32A6-825E-4685-9F0A8BFECF26}"/>
              </a:ext>
            </a:extLst>
          </p:cNvPr>
          <p:cNvSpPr txBox="1"/>
          <p:nvPr/>
        </p:nvSpPr>
        <p:spPr>
          <a:xfrm>
            <a:off x="852615" y="953154"/>
            <a:ext cx="9267569" cy="369332"/>
          </a:xfrm>
          <a:prstGeom prst="rect">
            <a:avLst/>
          </a:prstGeom>
          <a:noFill/>
        </p:spPr>
        <p:txBody>
          <a:bodyPr wrap="square" rtlCol="0">
            <a:spAutoFit/>
          </a:bodyPr>
          <a:lstStyle/>
          <a:p>
            <a:r>
              <a:rPr lang="en-US" dirty="0"/>
              <a:t>100 x 100 = 10,000       or        (10 x 10) x (10 x 10) = (10 x 10 x 10 x 10)        or        10</a:t>
            </a:r>
            <a:r>
              <a:rPr lang="en-US" baseline="30000" dirty="0"/>
              <a:t>2</a:t>
            </a:r>
            <a:r>
              <a:rPr lang="en-US" dirty="0"/>
              <a:t> x 10</a:t>
            </a:r>
            <a:r>
              <a:rPr lang="en-US" baseline="30000" dirty="0"/>
              <a:t>2</a:t>
            </a:r>
            <a:r>
              <a:rPr lang="en-US" dirty="0"/>
              <a:t> = 10</a:t>
            </a:r>
            <a:r>
              <a:rPr lang="en-US" baseline="30000" dirty="0"/>
              <a:t>4</a:t>
            </a:r>
            <a:endParaRPr lang="en-US" dirty="0"/>
          </a:p>
        </p:txBody>
      </p:sp>
      <p:sp>
        <p:nvSpPr>
          <p:cNvPr id="12" name="Rectangle 11">
            <a:extLst>
              <a:ext uri="{FF2B5EF4-FFF2-40B4-BE49-F238E27FC236}">
                <a16:creationId xmlns:a16="http://schemas.microsoft.com/office/drawing/2014/main" id="{98A83E2F-91E1-104D-3CB6-A02F0A998E4B}"/>
              </a:ext>
            </a:extLst>
          </p:cNvPr>
          <p:cNvSpPr/>
          <p:nvPr/>
        </p:nvSpPr>
        <p:spPr>
          <a:xfrm>
            <a:off x="7710616" y="859762"/>
            <a:ext cx="2261287" cy="536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DF7BA5-B330-B19D-2C82-52F253E5811F}"/>
              </a:ext>
            </a:extLst>
          </p:cNvPr>
          <p:cNvSpPr/>
          <p:nvPr/>
        </p:nvSpPr>
        <p:spPr>
          <a:xfrm>
            <a:off x="2879125" y="749983"/>
            <a:ext cx="7241060" cy="570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F2B14EB-0EFE-CB48-7CD3-645C24385A0B}"/>
              </a:ext>
            </a:extLst>
          </p:cNvPr>
          <p:cNvSpPr txBox="1"/>
          <p:nvPr/>
        </p:nvSpPr>
        <p:spPr>
          <a:xfrm>
            <a:off x="852615" y="1335900"/>
            <a:ext cx="2873159" cy="369332"/>
          </a:xfrm>
          <a:prstGeom prst="rect">
            <a:avLst/>
          </a:prstGeom>
          <a:noFill/>
        </p:spPr>
        <p:txBody>
          <a:bodyPr wrap="none" rtlCol="0">
            <a:spAutoFit/>
          </a:bodyPr>
          <a:lstStyle/>
          <a:p>
            <a:r>
              <a:rPr lang="en-US" dirty="0"/>
              <a:t>You just add the exponents!!</a:t>
            </a:r>
          </a:p>
        </p:txBody>
      </p:sp>
      <p:pic>
        <p:nvPicPr>
          <p:cNvPr id="7" name="Picture 6">
            <a:extLst>
              <a:ext uri="{FF2B5EF4-FFF2-40B4-BE49-F238E27FC236}">
                <a16:creationId xmlns:a16="http://schemas.microsoft.com/office/drawing/2014/main" id="{6648E5E7-AFCF-FD93-1DB9-2926428C2D0A}"/>
              </a:ext>
            </a:extLst>
          </p:cNvPr>
          <p:cNvPicPr>
            <a:picLocks noChangeAspect="1"/>
          </p:cNvPicPr>
          <p:nvPr/>
        </p:nvPicPr>
        <p:blipFill rotWithShape="1">
          <a:blip r:embed="rId3"/>
          <a:srcRect b="45806"/>
          <a:stretch/>
        </p:blipFill>
        <p:spPr>
          <a:xfrm>
            <a:off x="806920" y="831682"/>
            <a:ext cx="8571598" cy="5840967"/>
          </a:xfrm>
          <a:prstGeom prst="rect">
            <a:avLst/>
          </a:prstGeom>
        </p:spPr>
      </p:pic>
      <p:sp>
        <p:nvSpPr>
          <p:cNvPr id="3" name="TextBox 2">
            <a:extLst>
              <a:ext uri="{FF2B5EF4-FFF2-40B4-BE49-F238E27FC236}">
                <a16:creationId xmlns:a16="http://schemas.microsoft.com/office/drawing/2014/main" id="{9A5726E0-9B09-BBD5-6786-0139CA525A14}"/>
              </a:ext>
            </a:extLst>
          </p:cNvPr>
          <p:cNvSpPr txBox="1"/>
          <p:nvPr/>
        </p:nvSpPr>
        <p:spPr>
          <a:xfrm>
            <a:off x="9378518" y="6245341"/>
            <a:ext cx="2718747" cy="369332"/>
          </a:xfrm>
          <a:prstGeom prst="rect">
            <a:avLst/>
          </a:prstGeom>
          <a:noFill/>
        </p:spPr>
        <p:txBody>
          <a:bodyPr wrap="square" rtlCol="0">
            <a:spAutoFit/>
          </a:bodyPr>
          <a:lstStyle/>
          <a:p>
            <a:r>
              <a:rPr lang="en-US" dirty="0"/>
              <a:t>69.31 x 57.43 = 3980.4733</a:t>
            </a:r>
          </a:p>
        </p:txBody>
      </p:sp>
    </p:spTree>
    <p:extLst>
      <p:ext uri="{BB962C8B-B14F-4D97-AF65-F5344CB8AC3E}">
        <p14:creationId xmlns:p14="http://schemas.microsoft.com/office/powerpoint/2010/main" val="34872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animBg="1"/>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0DA4D5-C9C9-FB37-DFE5-B4C678512010}"/>
              </a:ext>
            </a:extLst>
          </p:cNvPr>
          <p:cNvSpPr txBox="1"/>
          <p:nvPr/>
        </p:nvSpPr>
        <p:spPr>
          <a:xfrm>
            <a:off x="852616" y="1334529"/>
            <a:ext cx="8416215" cy="1200329"/>
          </a:xfrm>
          <a:prstGeom prst="rect">
            <a:avLst/>
          </a:prstGeom>
          <a:noFill/>
        </p:spPr>
        <p:txBody>
          <a:bodyPr wrap="none" rtlCol="0">
            <a:spAutoFit/>
          </a:bodyPr>
          <a:lstStyle/>
          <a:p>
            <a:r>
              <a:rPr lang="en-US" dirty="0"/>
              <a:t>In the same way we can use the log table to translate 57.43 into a (fractional) exponent:</a:t>
            </a:r>
          </a:p>
          <a:p>
            <a:endParaRPr lang="en-US" dirty="0"/>
          </a:p>
          <a:p>
            <a:r>
              <a:rPr lang="en-US" dirty="0"/>
              <a:t>	But logs only work for values between 1 and 10</a:t>
            </a:r>
          </a:p>
          <a:p>
            <a:r>
              <a:rPr lang="en-US" dirty="0"/>
              <a:t>	So, factor 57.43 into 10</a:t>
            </a:r>
            <a:r>
              <a:rPr lang="en-US" baseline="30000" dirty="0"/>
              <a:t>1</a:t>
            </a:r>
            <a:r>
              <a:rPr lang="en-US" dirty="0"/>
              <a:t> x 5.743 and look up 5.743 in the table</a:t>
            </a:r>
          </a:p>
        </p:txBody>
      </p:sp>
      <p:sp>
        <p:nvSpPr>
          <p:cNvPr id="8" name="TextBox 7">
            <a:extLst>
              <a:ext uri="{FF2B5EF4-FFF2-40B4-BE49-F238E27FC236}">
                <a16:creationId xmlns:a16="http://schemas.microsoft.com/office/drawing/2014/main" id="{764F2FD2-44F3-1A63-4A0E-CAAD05DCA551}"/>
              </a:ext>
            </a:extLst>
          </p:cNvPr>
          <p:cNvSpPr txBox="1"/>
          <p:nvPr/>
        </p:nvSpPr>
        <p:spPr>
          <a:xfrm>
            <a:off x="1767016" y="5301049"/>
            <a:ext cx="6808573" cy="1107996"/>
          </a:xfrm>
          <a:prstGeom prst="rect">
            <a:avLst/>
          </a:prstGeom>
          <a:noFill/>
        </p:spPr>
        <p:txBody>
          <a:bodyPr wrap="square" rtlCol="0">
            <a:spAutoFit/>
          </a:bodyPr>
          <a:lstStyle/>
          <a:p>
            <a:r>
              <a:rPr lang="en-US" dirty="0"/>
              <a:t>0.7589 + 2 (to the last digit) = 0.7591</a:t>
            </a:r>
          </a:p>
          <a:p>
            <a:r>
              <a:rPr lang="en-US" dirty="0"/>
              <a:t>So 57.43 = 10</a:t>
            </a:r>
            <a:r>
              <a:rPr lang="en-US" baseline="30000" dirty="0"/>
              <a:t>1</a:t>
            </a:r>
            <a:r>
              <a:rPr lang="en-US" dirty="0"/>
              <a:t> x 10</a:t>
            </a:r>
            <a:r>
              <a:rPr lang="en-US" baseline="30000" dirty="0"/>
              <a:t>0.7591</a:t>
            </a:r>
          </a:p>
          <a:p>
            <a:endParaRPr lang="en-US" baseline="30000" dirty="0"/>
          </a:p>
          <a:p>
            <a:r>
              <a:rPr lang="en-US" baseline="30000" dirty="0"/>
              <a:t>        </a:t>
            </a:r>
            <a:r>
              <a:rPr lang="en-US" dirty="0"/>
              <a:t>57.43 = 10</a:t>
            </a:r>
            <a:r>
              <a:rPr lang="en-US" baseline="30000" dirty="0"/>
              <a:t>1.7591</a:t>
            </a:r>
          </a:p>
        </p:txBody>
      </p:sp>
      <p:sp>
        <p:nvSpPr>
          <p:cNvPr id="9" name="TextBox 8">
            <a:extLst>
              <a:ext uri="{FF2B5EF4-FFF2-40B4-BE49-F238E27FC236}">
                <a16:creationId xmlns:a16="http://schemas.microsoft.com/office/drawing/2014/main" id="{CD1407EE-98E8-3B19-1F87-22FD087E7BFF}"/>
              </a:ext>
            </a:extLst>
          </p:cNvPr>
          <p:cNvSpPr txBox="1"/>
          <p:nvPr/>
        </p:nvSpPr>
        <p:spPr>
          <a:xfrm>
            <a:off x="135924" y="185351"/>
            <a:ext cx="6674648" cy="646331"/>
          </a:xfrm>
          <a:prstGeom prst="rect">
            <a:avLst/>
          </a:prstGeom>
          <a:noFill/>
        </p:spPr>
        <p:txBody>
          <a:bodyPr wrap="none" rtlCol="0">
            <a:spAutoFit/>
          </a:bodyPr>
          <a:lstStyle/>
          <a:p>
            <a:r>
              <a:rPr lang="en-US" sz="3600" dirty="0"/>
              <a:t>Tables of logarithms make it easy…</a:t>
            </a:r>
          </a:p>
        </p:txBody>
      </p:sp>
      <p:grpSp>
        <p:nvGrpSpPr>
          <p:cNvPr id="11" name="Group 10">
            <a:extLst>
              <a:ext uri="{FF2B5EF4-FFF2-40B4-BE49-F238E27FC236}">
                <a16:creationId xmlns:a16="http://schemas.microsoft.com/office/drawing/2014/main" id="{3919FDAA-99F8-917D-962C-57B2678D67A8}"/>
              </a:ext>
            </a:extLst>
          </p:cNvPr>
          <p:cNvGrpSpPr/>
          <p:nvPr/>
        </p:nvGrpSpPr>
        <p:grpSpPr>
          <a:xfrm>
            <a:off x="1724969" y="2534858"/>
            <a:ext cx="7772400" cy="2626141"/>
            <a:chOff x="1724969" y="2534858"/>
            <a:chExt cx="7772400" cy="2626141"/>
          </a:xfrm>
        </p:grpSpPr>
        <p:pic>
          <p:nvPicPr>
            <p:cNvPr id="7" name="Picture 6">
              <a:extLst>
                <a:ext uri="{FF2B5EF4-FFF2-40B4-BE49-F238E27FC236}">
                  <a16:creationId xmlns:a16="http://schemas.microsoft.com/office/drawing/2014/main" id="{6FB2E597-E28E-EB9F-048F-E649FC8CC1A3}"/>
                </a:ext>
              </a:extLst>
            </p:cNvPr>
            <p:cNvPicPr>
              <a:picLocks noChangeAspect="1"/>
            </p:cNvPicPr>
            <p:nvPr/>
          </p:nvPicPr>
          <p:blipFill>
            <a:blip r:embed="rId2"/>
            <a:stretch>
              <a:fillRect/>
            </a:stretch>
          </p:blipFill>
          <p:spPr>
            <a:xfrm>
              <a:off x="1724969" y="2534858"/>
              <a:ext cx="7772400" cy="2626141"/>
            </a:xfrm>
            <a:prstGeom prst="rect">
              <a:avLst/>
            </a:prstGeom>
          </p:spPr>
        </p:pic>
        <p:sp>
          <p:nvSpPr>
            <p:cNvPr id="10" name="TextBox 9">
              <a:extLst>
                <a:ext uri="{FF2B5EF4-FFF2-40B4-BE49-F238E27FC236}">
                  <a16:creationId xmlns:a16="http://schemas.microsoft.com/office/drawing/2014/main" id="{5B2E43C5-C0C5-AB0F-A40B-8665E75851AF}"/>
                </a:ext>
              </a:extLst>
            </p:cNvPr>
            <p:cNvSpPr txBox="1"/>
            <p:nvPr/>
          </p:nvSpPr>
          <p:spPr>
            <a:xfrm>
              <a:off x="7736187" y="4699334"/>
              <a:ext cx="284205" cy="461665"/>
            </a:xfrm>
            <a:prstGeom prst="rect">
              <a:avLst/>
            </a:prstGeom>
            <a:solidFill>
              <a:schemeClr val="bg1"/>
            </a:solidFill>
          </p:spPr>
          <p:txBody>
            <a:bodyPr wrap="square" rtlCol="0">
              <a:spAutoFit/>
            </a:bodyPr>
            <a:lstStyle/>
            <a:p>
              <a:r>
                <a:rPr lang="en-US" sz="2400" dirty="0"/>
                <a:t>3</a:t>
              </a:r>
            </a:p>
          </p:txBody>
        </p:sp>
      </p:grpSp>
      <p:sp>
        <p:nvSpPr>
          <p:cNvPr id="3" name="TextBox 2">
            <a:extLst>
              <a:ext uri="{FF2B5EF4-FFF2-40B4-BE49-F238E27FC236}">
                <a16:creationId xmlns:a16="http://schemas.microsoft.com/office/drawing/2014/main" id="{126707A7-A03C-A196-6F16-6792A2072ED0}"/>
              </a:ext>
            </a:extLst>
          </p:cNvPr>
          <p:cNvSpPr txBox="1"/>
          <p:nvPr/>
        </p:nvSpPr>
        <p:spPr>
          <a:xfrm>
            <a:off x="9378518" y="6245341"/>
            <a:ext cx="2718747" cy="369332"/>
          </a:xfrm>
          <a:prstGeom prst="rect">
            <a:avLst/>
          </a:prstGeom>
          <a:noFill/>
        </p:spPr>
        <p:txBody>
          <a:bodyPr wrap="square" rtlCol="0">
            <a:spAutoFit/>
          </a:bodyPr>
          <a:lstStyle/>
          <a:p>
            <a:r>
              <a:rPr lang="en-US" dirty="0"/>
              <a:t>69.31 x 57.43 = 3980.4733</a:t>
            </a:r>
          </a:p>
        </p:txBody>
      </p:sp>
    </p:spTree>
    <p:extLst>
      <p:ext uri="{BB962C8B-B14F-4D97-AF65-F5344CB8AC3E}">
        <p14:creationId xmlns:p14="http://schemas.microsoft.com/office/powerpoint/2010/main" val="295410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DAAC1B-3281-B5C7-A81C-3F86FA4C7211}"/>
              </a:ext>
            </a:extLst>
          </p:cNvPr>
          <p:cNvSpPr txBox="1"/>
          <p:nvPr/>
        </p:nvSpPr>
        <p:spPr>
          <a:xfrm>
            <a:off x="135924" y="185351"/>
            <a:ext cx="6674648" cy="646331"/>
          </a:xfrm>
          <a:prstGeom prst="rect">
            <a:avLst/>
          </a:prstGeom>
          <a:noFill/>
        </p:spPr>
        <p:txBody>
          <a:bodyPr wrap="none" rtlCol="0">
            <a:spAutoFit/>
          </a:bodyPr>
          <a:lstStyle/>
          <a:p>
            <a:r>
              <a:rPr lang="en-US" sz="3600" dirty="0"/>
              <a:t>Tables of logarithms make it easy…</a:t>
            </a:r>
          </a:p>
        </p:txBody>
      </p:sp>
      <p:sp>
        <p:nvSpPr>
          <p:cNvPr id="5" name="TextBox 4">
            <a:extLst>
              <a:ext uri="{FF2B5EF4-FFF2-40B4-BE49-F238E27FC236}">
                <a16:creationId xmlns:a16="http://schemas.microsoft.com/office/drawing/2014/main" id="{DEABC26E-D8E9-913F-8D81-36D156F5CDE6}"/>
              </a:ext>
            </a:extLst>
          </p:cNvPr>
          <p:cNvSpPr txBox="1"/>
          <p:nvPr/>
        </p:nvSpPr>
        <p:spPr>
          <a:xfrm>
            <a:off x="1359243" y="1235676"/>
            <a:ext cx="7117492" cy="461665"/>
          </a:xfrm>
          <a:prstGeom prst="rect">
            <a:avLst/>
          </a:prstGeom>
          <a:noFill/>
        </p:spPr>
        <p:txBody>
          <a:bodyPr wrap="square" rtlCol="0">
            <a:spAutoFit/>
          </a:bodyPr>
          <a:lstStyle/>
          <a:p>
            <a:r>
              <a:rPr lang="en-US" sz="2400" dirty="0"/>
              <a:t>So, 69.31 x 57.43  is the the same as 10</a:t>
            </a:r>
            <a:r>
              <a:rPr lang="en-US" sz="2400" baseline="30000" dirty="0"/>
              <a:t>1.8408</a:t>
            </a:r>
            <a:r>
              <a:rPr lang="en-US" sz="2400" dirty="0"/>
              <a:t> x 10</a:t>
            </a:r>
            <a:r>
              <a:rPr lang="en-US" sz="2400" baseline="30000" dirty="0"/>
              <a:t>1.7591</a:t>
            </a:r>
          </a:p>
        </p:txBody>
      </p:sp>
      <p:sp>
        <p:nvSpPr>
          <p:cNvPr id="6" name="TextBox 5">
            <a:extLst>
              <a:ext uri="{FF2B5EF4-FFF2-40B4-BE49-F238E27FC236}">
                <a16:creationId xmlns:a16="http://schemas.microsoft.com/office/drawing/2014/main" id="{7C572CA4-473E-04A8-8ACB-BCD410C91540}"/>
              </a:ext>
            </a:extLst>
          </p:cNvPr>
          <p:cNvSpPr txBox="1"/>
          <p:nvPr/>
        </p:nvSpPr>
        <p:spPr>
          <a:xfrm>
            <a:off x="1359243" y="2009002"/>
            <a:ext cx="5535170" cy="461665"/>
          </a:xfrm>
          <a:prstGeom prst="rect">
            <a:avLst/>
          </a:prstGeom>
          <a:noFill/>
        </p:spPr>
        <p:txBody>
          <a:bodyPr wrap="none" rtlCol="0">
            <a:spAutoFit/>
          </a:bodyPr>
          <a:lstStyle/>
          <a:p>
            <a:r>
              <a:rPr lang="en-US" sz="2400" dirty="0"/>
              <a:t>To get the answer just add the exponents…</a:t>
            </a:r>
          </a:p>
        </p:txBody>
      </p:sp>
      <p:sp>
        <p:nvSpPr>
          <p:cNvPr id="7" name="TextBox 6">
            <a:extLst>
              <a:ext uri="{FF2B5EF4-FFF2-40B4-BE49-F238E27FC236}">
                <a16:creationId xmlns:a16="http://schemas.microsoft.com/office/drawing/2014/main" id="{017A42BB-3CA3-2856-0F04-2CF8AB8E27B1}"/>
              </a:ext>
            </a:extLst>
          </p:cNvPr>
          <p:cNvSpPr txBox="1"/>
          <p:nvPr/>
        </p:nvSpPr>
        <p:spPr>
          <a:xfrm>
            <a:off x="1359243" y="2378334"/>
            <a:ext cx="4769708" cy="2308324"/>
          </a:xfrm>
          <a:prstGeom prst="rect">
            <a:avLst/>
          </a:prstGeom>
          <a:noFill/>
        </p:spPr>
        <p:txBody>
          <a:bodyPr wrap="square" rtlCol="0">
            <a:spAutoFit/>
          </a:bodyPr>
          <a:lstStyle/>
          <a:p>
            <a:pPr algn="r"/>
            <a:r>
              <a:rPr lang="en-US" sz="4800" dirty="0"/>
              <a:t>1.8408</a:t>
            </a:r>
          </a:p>
          <a:p>
            <a:pPr algn="r"/>
            <a:r>
              <a:rPr lang="en-US" sz="4800" dirty="0"/>
              <a:t>+ </a:t>
            </a:r>
            <a:r>
              <a:rPr lang="en-US" sz="4800" u="sng" dirty="0"/>
              <a:t>1.7591</a:t>
            </a:r>
          </a:p>
          <a:p>
            <a:pPr algn="r"/>
            <a:r>
              <a:rPr lang="en-US" sz="4800" dirty="0"/>
              <a:t>3.5999</a:t>
            </a:r>
          </a:p>
        </p:txBody>
      </p:sp>
      <p:sp>
        <p:nvSpPr>
          <p:cNvPr id="8" name="TextBox 7">
            <a:extLst>
              <a:ext uri="{FF2B5EF4-FFF2-40B4-BE49-F238E27FC236}">
                <a16:creationId xmlns:a16="http://schemas.microsoft.com/office/drawing/2014/main" id="{EF852469-58A3-0C42-27CD-9572F043AE0B}"/>
              </a:ext>
            </a:extLst>
          </p:cNvPr>
          <p:cNvSpPr txBox="1"/>
          <p:nvPr/>
        </p:nvSpPr>
        <p:spPr>
          <a:xfrm>
            <a:off x="1359243" y="4952152"/>
            <a:ext cx="9292281" cy="461665"/>
          </a:xfrm>
          <a:prstGeom prst="rect">
            <a:avLst/>
          </a:prstGeom>
          <a:noFill/>
        </p:spPr>
        <p:txBody>
          <a:bodyPr wrap="square" rtlCol="0">
            <a:spAutoFit/>
          </a:bodyPr>
          <a:lstStyle/>
          <a:p>
            <a:r>
              <a:rPr lang="en-US" sz="2400" dirty="0"/>
              <a:t>The answer, therefore, is 10</a:t>
            </a:r>
            <a:r>
              <a:rPr lang="en-US" sz="2400" baseline="30000" dirty="0"/>
              <a:t>3.5999</a:t>
            </a:r>
            <a:r>
              <a:rPr lang="en-US" sz="2400" dirty="0"/>
              <a:t> which is 10</a:t>
            </a:r>
            <a:r>
              <a:rPr lang="en-US" sz="2400" baseline="30000" dirty="0"/>
              <a:t>3</a:t>
            </a:r>
            <a:r>
              <a:rPr lang="en-US" sz="2400" dirty="0"/>
              <a:t> x 10</a:t>
            </a:r>
            <a:r>
              <a:rPr lang="en-US" sz="2400" baseline="30000" dirty="0"/>
              <a:t>0.5999</a:t>
            </a:r>
          </a:p>
        </p:txBody>
      </p:sp>
      <p:sp>
        <p:nvSpPr>
          <p:cNvPr id="9" name="TextBox 8">
            <a:extLst>
              <a:ext uri="{FF2B5EF4-FFF2-40B4-BE49-F238E27FC236}">
                <a16:creationId xmlns:a16="http://schemas.microsoft.com/office/drawing/2014/main" id="{4384D239-322B-BFBB-87AF-935588C08C03}"/>
              </a:ext>
            </a:extLst>
          </p:cNvPr>
          <p:cNvSpPr txBox="1"/>
          <p:nvPr/>
        </p:nvSpPr>
        <p:spPr>
          <a:xfrm>
            <a:off x="1359243" y="5725478"/>
            <a:ext cx="8365525" cy="461665"/>
          </a:xfrm>
          <a:prstGeom prst="rect">
            <a:avLst/>
          </a:prstGeom>
          <a:noFill/>
        </p:spPr>
        <p:txBody>
          <a:bodyPr wrap="square" rtlCol="0">
            <a:spAutoFit/>
          </a:bodyPr>
          <a:lstStyle/>
          <a:p>
            <a:r>
              <a:rPr lang="en-US" sz="2400" dirty="0"/>
              <a:t>But what do we do with this new exponent, 0.5999?</a:t>
            </a:r>
          </a:p>
        </p:txBody>
      </p:sp>
      <p:sp>
        <p:nvSpPr>
          <p:cNvPr id="3" name="TextBox 2">
            <a:extLst>
              <a:ext uri="{FF2B5EF4-FFF2-40B4-BE49-F238E27FC236}">
                <a16:creationId xmlns:a16="http://schemas.microsoft.com/office/drawing/2014/main" id="{DE96A268-FECE-C81F-6792-3F5EDC1C5BB6}"/>
              </a:ext>
            </a:extLst>
          </p:cNvPr>
          <p:cNvSpPr txBox="1"/>
          <p:nvPr/>
        </p:nvSpPr>
        <p:spPr>
          <a:xfrm>
            <a:off x="9378518" y="6245341"/>
            <a:ext cx="2718747" cy="369332"/>
          </a:xfrm>
          <a:prstGeom prst="rect">
            <a:avLst/>
          </a:prstGeom>
          <a:noFill/>
        </p:spPr>
        <p:txBody>
          <a:bodyPr wrap="square" rtlCol="0">
            <a:spAutoFit/>
          </a:bodyPr>
          <a:lstStyle/>
          <a:p>
            <a:r>
              <a:rPr lang="en-US" dirty="0"/>
              <a:t>69.31 x 57.43 = 3980.4733</a:t>
            </a:r>
          </a:p>
        </p:txBody>
      </p:sp>
    </p:spTree>
    <p:extLst>
      <p:ext uri="{BB962C8B-B14F-4D97-AF65-F5344CB8AC3E}">
        <p14:creationId xmlns:p14="http://schemas.microsoft.com/office/powerpoint/2010/main" val="164493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8E2F0B-0C18-1942-A804-AF66E98C4152}"/>
              </a:ext>
            </a:extLst>
          </p:cNvPr>
          <p:cNvSpPr txBox="1"/>
          <p:nvPr/>
        </p:nvSpPr>
        <p:spPr>
          <a:xfrm>
            <a:off x="135924" y="185351"/>
            <a:ext cx="7092519" cy="954107"/>
          </a:xfrm>
          <a:prstGeom prst="rect">
            <a:avLst/>
          </a:prstGeom>
          <a:noFill/>
        </p:spPr>
        <p:txBody>
          <a:bodyPr wrap="none" rtlCol="0">
            <a:spAutoFit/>
          </a:bodyPr>
          <a:lstStyle/>
          <a:p>
            <a:r>
              <a:rPr lang="en-US" sz="3600" dirty="0"/>
              <a:t>Look it up in an </a:t>
            </a:r>
            <a:r>
              <a:rPr lang="en-US" sz="3600" i="1" dirty="0"/>
              <a:t>anti</a:t>
            </a:r>
            <a:r>
              <a:rPr lang="en-US" sz="3600" dirty="0"/>
              <a:t>logarithm table…</a:t>
            </a:r>
          </a:p>
          <a:p>
            <a:r>
              <a:rPr lang="en-US" sz="2000" dirty="0"/>
              <a:t>(or use a Logarithm table in reverse)</a:t>
            </a:r>
          </a:p>
        </p:txBody>
      </p:sp>
      <p:pic>
        <p:nvPicPr>
          <p:cNvPr id="6" name="Picture 5">
            <a:extLst>
              <a:ext uri="{FF2B5EF4-FFF2-40B4-BE49-F238E27FC236}">
                <a16:creationId xmlns:a16="http://schemas.microsoft.com/office/drawing/2014/main" id="{3EB98599-FA8F-C932-0397-40761B3C9217}"/>
              </a:ext>
            </a:extLst>
          </p:cNvPr>
          <p:cNvPicPr>
            <a:picLocks noChangeAspect="1"/>
          </p:cNvPicPr>
          <p:nvPr/>
        </p:nvPicPr>
        <p:blipFill>
          <a:blip r:embed="rId2"/>
          <a:stretch>
            <a:fillRect/>
          </a:stretch>
        </p:blipFill>
        <p:spPr>
          <a:xfrm>
            <a:off x="1565704" y="1402664"/>
            <a:ext cx="7772400" cy="2656598"/>
          </a:xfrm>
          <a:prstGeom prst="rect">
            <a:avLst/>
          </a:prstGeom>
        </p:spPr>
      </p:pic>
      <p:sp>
        <p:nvSpPr>
          <p:cNvPr id="7" name="TextBox 6">
            <a:extLst>
              <a:ext uri="{FF2B5EF4-FFF2-40B4-BE49-F238E27FC236}">
                <a16:creationId xmlns:a16="http://schemas.microsoft.com/office/drawing/2014/main" id="{A21C4619-D734-2D97-F65C-F08B0169FB79}"/>
              </a:ext>
            </a:extLst>
          </p:cNvPr>
          <p:cNvSpPr txBox="1"/>
          <p:nvPr/>
        </p:nvSpPr>
        <p:spPr>
          <a:xfrm>
            <a:off x="1565704" y="4695567"/>
            <a:ext cx="8316097" cy="461665"/>
          </a:xfrm>
          <a:prstGeom prst="rect">
            <a:avLst/>
          </a:prstGeom>
          <a:noFill/>
        </p:spPr>
        <p:txBody>
          <a:bodyPr wrap="square" rtlCol="0">
            <a:spAutoFit/>
          </a:bodyPr>
          <a:lstStyle/>
          <a:p>
            <a:r>
              <a:rPr lang="en-US" sz="2400" dirty="0"/>
              <a:t>Which gives us 3.972 + 8 (to the last digit)  = 3.980</a:t>
            </a:r>
          </a:p>
        </p:txBody>
      </p:sp>
      <p:sp>
        <p:nvSpPr>
          <p:cNvPr id="8" name="TextBox 7">
            <a:extLst>
              <a:ext uri="{FF2B5EF4-FFF2-40B4-BE49-F238E27FC236}">
                <a16:creationId xmlns:a16="http://schemas.microsoft.com/office/drawing/2014/main" id="{EBA4F520-42A3-E549-8C4A-3A3750CAD1EE}"/>
              </a:ext>
            </a:extLst>
          </p:cNvPr>
          <p:cNvSpPr txBox="1"/>
          <p:nvPr/>
        </p:nvSpPr>
        <p:spPr>
          <a:xfrm>
            <a:off x="1565704" y="5562704"/>
            <a:ext cx="4518481" cy="461665"/>
          </a:xfrm>
          <a:prstGeom prst="rect">
            <a:avLst/>
          </a:prstGeom>
          <a:noFill/>
        </p:spPr>
        <p:txBody>
          <a:bodyPr wrap="none" rtlCol="0">
            <a:spAutoFit/>
          </a:bodyPr>
          <a:lstStyle/>
          <a:p>
            <a:r>
              <a:rPr lang="en-US" sz="2400" dirty="0"/>
              <a:t>Multiply by 1000 (10</a:t>
            </a:r>
            <a:r>
              <a:rPr lang="en-US" sz="2400" baseline="30000" dirty="0"/>
              <a:t>3</a:t>
            </a:r>
            <a:r>
              <a:rPr lang="en-US" sz="2400" dirty="0"/>
              <a:t>) to get 3,980</a:t>
            </a:r>
          </a:p>
        </p:txBody>
      </p:sp>
      <p:sp>
        <p:nvSpPr>
          <p:cNvPr id="3" name="TextBox 2">
            <a:extLst>
              <a:ext uri="{FF2B5EF4-FFF2-40B4-BE49-F238E27FC236}">
                <a16:creationId xmlns:a16="http://schemas.microsoft.com/office/drawing/2014/main" id="{96344CEF-C8E3-F39A-4BDA-DC8F9A8993D2}"/>
              </a:ext>
            </a:extLst>
          </p:cNvPr>
          <p:cNvSpPr txBox="1"/>
          <p:nvPr/>
        </p:nvSpPr>
        <p:spPr>
          <a:xfrm>
            <a:off x="420130" y="2546297"/>
            <a:ext cx="889687" cy="369332"/>
          </a:xfrm>
          <a:prstGeom prst="rect">
            <a:avLst/>
          </a:prstGeom>
          <a:noFill/>
        </p:spPr>
        <p:txBody>
          <a:bodyPr wrap="square" rtlCol="0">
            <a:spAutoFit/>
          </a:bodyPr>
          <a:lstStyle/>
          <a:p>
            <a:r>
              <a:rPr lang="en-US" sz="1800" dirty="0"/>
              <a:t>0.5999</a:t>
            </a:r>
            <a:endParaRPr lang="en-US" dirty="0"/>
          </a:p>
        </p:txBody>
      </p:sp>
      <p:sp>
        <p:nvSpPr>
          <p:cNvPr id="5" name="TextBox 4">
            <a:extLst>
              <a:ext uri="{FF2B5EF4-FFF2-40B4-BE49-F238E27FC236}">
                <a16:creationId xmlns:a16="http://schemas.microsoft.com/office/drawing/2014/main" id="{742F5B7E-8759-55F0-7910-A1748A1A4EC5}"/>
              </a:ext>
            </a:extLst>
          </p:cNvPr>
          <p:cNvSpPr txBox="1"/>
          <p:nvPr/>
        </p:nvSpPr>
        <p:spPr>
          <a:xfrm>
            <a:off x="9378518" y="6245341"/>
            <a:ext cx="2718747" cy="369332"/>
          </a:xfrm>
          <a:prstGeom prst="rect">
            <a:avLst/>
          </a:prstGeom>
          <a:noFill/>
        </p:spPr>
        <p:txBody>
          <a:bodyPr wrap="square" rtlCol="0">
            <a:spAutoFit/>
          </a:bodyPr>
          <a:lstStyle/>
          <a:p>
            <a:r>
              <a:rPr lang="en-US" dirty="0"/>
              <a:t>69.31 x 57.43 = 3980.4733</a:t>
            </a:r>
          </a:p>
        </p:txBody>
      </p:sp>
    </p:spTree>
    <p:extLst>
      <p:ext uri="{BB962C8B-B14F-4D97-AF65-F5344CB8AC3E}">
        <p14:creationId xmlns:p14="http://schemas.microsoft.com/office/powerpoint/2010/main" val="168228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C494EA-BDE3-8488-B2B5-F55EE48347C9}"/>
              </a:ext>
            </a:extLst>
          </p:cNvPr>
          <p:cNvSpPr txBox="1"/>
          <p:nvPr/>
        </p:nvSpPr>
        <p:spPr>
          <a:xfrm>
            <a:off x="1343797" y="2598003"/>
            <a:ext cx="9504406" cy="2308324"/>
          </a:xfrm>
          <a:prstGeom prst="rect">
            <a:avLst/>
          </a:prstGeom>
          <a:noFill/>
        </p:spPr>
        <p:txBody>
          <a:bodyPr wrap="square" rtlCol="0">
            <a:spAutoFit/>
          </a:bodyPr>
          <a:lstStyle/>
          <a:p>
            <a:r>
              <a:rPr lang="en-US" sz="2400" dirty="0"/>
              <a:t>…and guess what? For division you do exactly the same kind of lookups,</a:t>
            </a:r>
          </a:p>
          <a:p>
            <a:r>
              <a:rPr lang="en-US" sz="2400" dirty="0"/>
              <a:t>but you SUBTRACT the exponents instead of adding them.</a:t>
            </a:r>
          </a:p>
          <a:p>
            <a:endParaRPr lang="en-US" sz="2400" dirty="0"/>
          </a:p>
          <a:p>
            <a:r>
              <a:rPr lang="en-US" sz="2400" dirty="0"/>
              <a:t>Imagine using the same values to do long division?</a:t>
            </a:r>
          </a:p>
          <a:p>
            <a:endParaRPr lang="en-US" sz="2400" dirty="0"/>
          </a:p>
          <a:p>
            <a:r>
              <a:rPr lang="en-US" sz="2400" dirty="0"/>
              <a:t>                                                         69.31 / 57.43 = ?</a:t>
            </a:r>
          </a:p>
        </p:txBody>
      </p:sp>
    </p:spTree>
    <p:extLst>
      <p:ext uri="{BB962C8B-B14F-4D97-AF65-F5344CB8AC3E}">
        <p14:creationId xmlns:p14="http://schemas.microsoft.com/office/powerpoint/2010/main" val="1328336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13C9-68C8-4937-33DA-6388DBFDFC51}"/>
              </a:ext>
            </a:extLst>
          </p:cNvPr>
          <p:cNvSpPr>
            <a:spLocks noGrp="1"/>
          </p:cNvSpPr>
          <p:nvPr>
            <p:ph type="title"/>
          </p:nvPr>
        </p:nvSpPr>
        <p:spPr/>
        <p:txBody>
          <a:bodyPr/>
          <a:lstStyle/>
          <a:p>
            <a:r>
              <a:rPr lang="en-US" dirty="0"/>
              <a:t>Charles’s Motivation</a:t>
            </a:r>
          </a:p>
        </p:txBody>
      </p:sp>
      <p:sp>
        <p:nvSpPr>
          <p:cNvPr id="3" name="Content Placeholder 2">
            <a:extLst>
              <a:ext uri="{FF2B5EF4-FFF2-40B4-BE49-F238E27FC236}">
                <a16:creationId xmlns:a16="http://schemas.microsoft.com/office/drawing/2014/main" id="{9C467A2E-6167-4FBB-6247-C2B06763E8CD}"/>
              </a:ext>
            </a:extLst>
          </p:cNvPr>
          <p:cNvSpPr>
            <a:spLocks noGrp="1"/>
          </p:cNvSpPr>
          <p:nvPr>
            <p:ph idx="1"/>
          </p:nvPr>
        </p:nvSpPr>
        <p:spPr>
          <a:xfrm>
            <a:off x="838200" y="1494263"/>
            <a:ext cx="11082454" cy="4415883"/>
          </a:xfrm>
        </p:spPr>
        <p:txBody>
          <a:bodyPr>
            <a:normAutofit fontScale="92500" lnSpcReduction="10000"/>
          </a:bodyPr>
          <a:lstStyle/>
          <a:p>
            <a:r>
              <a:rPr lang="en-US" dirty="0"/>
              <a:t>As early as 1812 he was aware that tables of logarithms were full of mistakes</a:t>
            </a:r>
          </a:p>
          <a:p>
            <a:r>
              <a:rPr lang="en-US" dirty="0"/>
              <a:t>An idea occurred to him: industrial mass production techniques could be applied to the production of mathematical tables</a:t>
            </a:r>
          </a:p>
          <a:p>
            <a:r>
              <a:rPr lang="en-US" dirty="0"/>
              <a:t>The French government had already done it by breaking down the operation into simple stages, restricted to addition and subtraction, performed by 80 (human) computers – but humans are fallible</a:t>
            </a:r>
          </a:p>
          <a:p>
            <a:r>
              <a:rPr lang="en-US" dirty="0"/>
              <a:t>He took this idea to its logical conclusion at the height of the industrial revolution: </a:t>
            </a:r>
            <a:r>
              <a:rPr lang="en-US" dirty="0" err="1"/>
              <a:t>mechanise</a:t>
            </a:r>
            <a:r>
              <a:rPr lang="en-US" dirty="0"/>
              <a:t> the process!</a:t>
            </a:r>
          </a:p>
          <a:p>
            <a:r>
              <a:rPr lang="en-US" dirty="0"/>
              <a:t>However, it was 1819 before he began working on the idea</a:t>
            </a:r>
          </a:p>
          <a:p>
            <a:r>
              <a:rPr lang="en-US" dirty="0"/>
              <a:t>Whilst examining two sets of supposedly identical astronomical tables he noticed a series of errors, and exclaimed:</a:t>
            </a:r>
          </a:p>
          <a:p>
            <a:endParaRPr lang="en-US" dirty="0"/>
          </a:p>
        </p:txBody>
      </p:sp>
      <p:sp>
        <p:nvSpPr>
          <p:cNvPr id="4" name="TextBox 3">
            <a:extLst>
              <a:ext uri="{FF2B5EF4-FFF2-40B4-BE49-F238E27FC236}">
                <a16:creationId xmlns:a16="http://schemas.microsoft.com/office/drawing/2014/main" id="{54D85AD2-32BE-915D-88F9-2E1143634716}"/>
              </a:ext>
            </a:extLst>
          </p:cNvPr>
          <p:cNvSpPr txBox="1"/>
          <p:nvPr/>
        </p:nvSpPr>
        <p:spPr>
          <a:xfrm>
            <a:off x="1434790" y="5910146"/>
            <a:ext cx="9322420" cy="738664"/>
          </a:xfrm>
          <a:prstGeom prst="rect">
            <a:avLst/>
          </a:prstGeom>
          <a:noFill/>
        </p:spPr>
        <p:txBody>
          <a:bodyPr wrap="square" rtlCol="0">
            <a:spAutoFit/>
          </a:bodyPr>
          <a:lstStyle/>
          <a:p>
            <a:pPr marL="0" indent="0" algn="l">
              <a:buNone/>
            </a:pPr>
            <a:r>
              <a:rPr lang="en-GB" sz="2400" b="0" i="1" u="none" strike="noStrike" dirty="0">
                <a:solidFill>
                  <a:srgbClr val="333333"/>
                </a:solidFill>
                <a:effectLst/>
                <a:latin typeface="Comic Sans MS" panose="030F0902030302020204" pitchFamily="66" charset="0"/>
              </a:rPr>
              <a:t>I wish to God these calculations had been executed by steam!</a:t>
            </a:r>
          </a:p>
          <a:p>
            <a:endParaRPr lang="en-US" dirty="0"/>
          </a:p>
        </p:txBody>
      </p:sp>
    </p:spTree>
    <p:extLst>
      <p:ext uri="{BB962C8B-B14F-4D97-AF65-F5344CB8AC3E}">
        <p14:creationId xmlns:p14="http://schemas.microsoft.com/office/powerpoint/2010/main" val="309252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926229-F0DC-0E4F-D1FD-CD0FF97F13D4}"/>
              </a:ext>
            </a:extLst>
          </p:cNvPr>
          <p:cNvSpPr>
            <a:spLocks noGrp="1"/>
          </p:cNvSpPr>
          <p:nvPr>
            <p:ph idx="1"/>
          </p:nvPr>
        </p:nvSpPr>
        <p:spPr>
          <a:xfrm>
            <a:off x="838200" y="1395720"/>
            <a:ext cx="11190248" cy="4884234"/>
          </a:xfrm>
        </p:spPr>
        <p:txBody>
          <a:bodyPr>
            <a:normAutofit fontScale="92500" lnSpcReduction="20000"/>
          </a:bodyPr>
          <a:lstStyle/>
          <a:p>
            <a:pPr>
              <a:lnSpc>
                <a:spcPct val="110000"/>
              </a:lnSpc>
              <a:spcAft>
                <a:spcPts val="600"/>
              </a:spcAft>
            </a:pPr>
            <a:r>
              <a:rPr lang="en-GB" b="0" i="0" u="none" strike="noStrike"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Babbage started to design a vast calculating engine, far more powerful and ambitious than anything that had been attempted before.</a:t>
            </a:r>
          </a:p>
          <a:p>
            <a:pPr>
              <a:lnSpc>
                <a:spcPct val="110000"/>
              </a:lnSpc>
              <a:spcAft>
                <a:spcPts val="600"/>
              </a:spcAft>
            </a:pPr>
            <a:r>
              <a:rPr lang="en-GB" b="0" i="0" u="none" strike="noStrike"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It would be capable of calculating successive values of mathematical series using repeated addition, thanks to a cunning mathematical technique called the </a:t>
            </a:r>
            <a:r>
              <a:rPr lang="en-GB" b="0" i="1" u="none" strike="noStrike"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Method of Differences</a:t>
            </a:r>
            <a:r>
              <a:rPr lang="en-GB" b="0" i="0" u="none" strike="noStrike"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a:t>
            </a:r>
          </a:p>
          <a:p>
            <a:pPr>
              <a:lnSpc>
                <a:spcPct val="110000"/>
              </a:lnSpc>
              <a:spcAft>
                <a:spcPts val="600"/>
              </a:spcAft>
            </a:pPr>
            <a:r>
              <a:rPr lang="en-GB" b="0" i="0" u="none" strike="noStrike"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These series can be represented by equations called </a:t>
            </a:r>
            <a:r>
              <a:rPr lang="en-GB" b="0" i="1" u="none" strike="noStrike"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Polynomials</a:t>
            </a:r>
          </a:p>
          <a:p>
            <a:pPr lvl="1">
              <a:lnSpc>
                <a:spcPct val="110000"/>
              </a:lnSpc>
              <a:spcAft>
                <a:spcPts val="600"/>
              </a:spcAft>
            </a:pPr>
            <a:r>
              <a:rPr lang="en-GB" b="0" i="0" u="none" strike="noStrike"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E.g.:    </a:t>
            </a:r>
            <a:r>
              <a:rPr lang="en-US" sz="3000" dirty="0"/>
              <a:t>F(x) = 2x</a:t>
            </a:r>
            <a:r>
              <a:rPr lang="en-US" sz="3000" baseline="30000" dirty="0"/>
              <a:t>2</a:t>
            </a:r>
            <a:r>
              <a:rPr lang="en-US" sz="3000" dirty="0"/>
              <a:t> - 3x + 2    (repeatedly solve for successive values of x)</a:t>
            </a:r>
            <a:endParaRPr lang="en-GB" sz="3000" b="0" i="0" u="none" strike="noStrike"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10000"/>
              </a:lnSpc>
              <a:spcAft>
                <a:spcPts val="600"/>
              </a:spcAft>
            </a:pPr>
            <a:r>
              <a:rPr lang="en-GB" b="0" i="0" u="none" strike="noStrike"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Babbage named his design the </a:t>
            </a:r>
            <a:r>
              <a:rPr lang="en-GB" b="0" i="0" u="none" strike="noStrike" dirty="0">
                <a:solidFill>
                  <a:srgbClr val="FF0000"/>
                </a:solidFill>
                <a:effectLst/>
                <a:latin typeface="Helvetica Neue" panose="02000503000000020004" pitchFamily="2" charset="0"/>
                <a:ea typeface="Helvetica Neue" panose="02000503000000020004" pitchFamily="2" charset="0"/>
                <a:cs typeface="Helvetica Neue" panose="02000503000000020004" pitchFamily="2" charset="0"/>
              </a:rPr>
              <a:t>Difference Engine</a:t>
            </a:r>
            <a:r>
              <a:rPr lang="en-GB" b="0" i="0" u="none" strike="noStrike"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a:t>
            </a:r>
          </a:p>
          <a:p>
            <a:pPr marL="0" indent="0">
              <a:buNone/>
            </a:pPr>
            <a:endParaRPr lang="en-US" dirty="0"/>
          </a:p>
          <a:p>
            <a:pPr marL="0" indent="0">
              <a:buNone/>
            </a:pPr>
            <a:r>
              <a:rPr lang="en-US" dirty="0"/>
              <a:t>… but what is the “</a:t>
            </a:r>
            <a:r>
              <a:rPr lang="en-US" i="1" dirty="0"/>
              <a:t>Method of Differences</a:t>
            </a:r>
            <a:r>
              <a:rPr lang="en-US" dirty="0"/>
              <a:t>”?</a:t>
            </a:r>
          </a:p>
        </p:txBody>
      </p:sp>
      <p:sp>
        <p:nvSpPr>
          <p:cNvPr id="4" name="Title 1">
            <a:extLst>
              <a:ext uri="{FF2B5EF4-FFF2-40B4-BE49-F238E27FC236}">
                <a16:creationId xmlns:a16="http://schemas.microsoft.com/office/drawing/2014/main" id="{97EE2B52-B7ED-9A44-FA19-3EB1C2DC40D2}"/>
              </a:ext>
            </a:extLst>
          </p:cNvPr>
          <p:cNvSpPr>
            <a:spLocks noGrp="1"/>
          </p:cNvSpPr>
          <p:nvPr>
            <p:ph type="title"/>
          </p:nvPr>
        </p:nvSpPr>
        <p:spPr>
          <a:xfrm>
            <a:off x="838200" y="365125"/>
            <a:ext cx="10515600" cy="1325563"/>
          </a:xfrm>
        </p:spPr>
        <p:txBody>
          <a:bodyPr/>
          <a:lstStyle/>
          <a:p>
            <a:r>
              <a:rPr lang="en-US" dirty="0"/>
              <a:t>Charles’s Motivation</a:t>
            </a:r>
          </a:p>
        </p:txBody>
      </p:sp>
    </p:spTree>
    <p:extLst>
      <p:ext uri="{BB962C8B-B14F-4D97-AF65-F5344CB8AC3E}">
        <p14:creationId xmlns:p14="http://schemas.microsoft.com/office/powerpoint/2010/main" val="41140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423958-7474-A06F-96D1-6FB023BDB36F}"/>
              </a:ext>
            </a:extLst>
          </p:cNvPr>
          <p:cNvSpPr txBox="1"/>
          <p:nvPr/>
        </p:nvSpPr>
        <p:spPr>
          <a:xfrm>
            <a:off x="250004" y="197686"/>
            <a:ext cx="11691991" cy="523220"/>
          </a:xfrm>
          <a:prstGeom prst="rect">
            <a:avLst/>
          </a:prstGeom>
          <a:noFill/>
        </p:spPr>
        <p:txBody>
          <a:bodyPr wrap="square" rtlCol="0">
            <a:spAutoFit/>
          </a:bodyPr>
          <a:lstStyle/>
          <a:p>
            <a:r>
              <a:rPr lang="en-US" sz="2800" dirty="0"/>
              <a:t>The Method of Differences (</a:t>
            </a:r>
            <a:r>
              <a:rPr lang="en-US" sz="2800" dirty="0" err="1"/>
              <a:t>a.k.a</a:t>
            </a:r>
            <a:r>
              <a:rPr lang="en-US" sz="2800" dirty="0"/>
              <a:t> Newton’s method of divided differences)</a:t>
            </a:r>
          </a:p>
        </p:txBody>
      </p:sp>
      <p:pic>
        <p:nvPicPr>
          <p:cNvPr id="5" name="Method">
            <a:hlinkClick r:id="" action="ppaction://media"/>
            <a:extLst>
              <a:ext uri="{FF2B5EF4-FFF2-40B4-BE49-F238E27FC236}">
                <a16:creationId xmlns:a16="http://schemas.microsoft.com/office/drawing/2014/main" id="{778D3D01-1008-92FD-C9C1-777F9033CA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8381" y="830679"/>
            <a:ext cx="10715238" cy="6027321"/>
          </a:xfrm>
          <a:prstGeom prst="rect">
            <a:avLst/>
          </a:prstGeom>
        </p:spPr>
      </p:pic>
    </p:spTree>
    <p:extLst>
      <p:ext uri="{BB962C8B-B14F-4D97-AF65-F5344CB8AC3E}">
        <p14:creationId xmlns:p14="http://schemas.microsoft.com/office/powerpoint/2010/main" val="11834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FC3CCB-178F-F6BA-8A3F-CE46734E07F2}"/>
              </a:ext>
            </a:extLst>
          </p:cNvPr>
          <p:cNvSpPr txBox="1"/>
          <p:nvPr/>
        </p:nvSpPr>
        <p:spPr>
          <a:xfrm>
            <a:off x="858406" y="125281"/>
            <a:ext cx="10241280" cy="5847755"/>
          </a:xfrm>
          <a:prstGeom prst="rect">
            <a:avLst/>
          </a:prstGeom>
          <a:noFill/>
        </p:spPr>
        <p:txBody>
          <a:bodyPr wrap="square" rtlCol="0">
            <a:spAutoFit/>
          </a:bodyPr>
          <a:lstStyle/>
          <a:p>
            <a:pPr marL="1440000" indent="-1440000"/>
            <a:r>
              <a:rPr lang="en-US" sz="2400" b="1" dirty="0"/>
              <a:t>Chronology of his (mathematical) inventions</a:t>
            </a:r>
          </a:p>
          <a:p>
            <a:pPr marL="1440000" indent="-1440000"/>
            <a:endParaRPr lang="en-US" dirty="0"/>
          </a:p>
          <a:p>
            <a:pPr marL="1800000" indent="-1800000">
              <a:spcAft>
                <a:spcPts val="800"/>
              </a:spcAft>
            </a:pPr>
            <a:r>
              <a:rPr lang="en-US" dirty="0"/>
              <a:t>1822	Difference Engine 0 – the prototype demonstrator</a:t>
            </a:r>
          </a:p>
          <a:p>
            <a:pPr marL="1800000" indent="-1800000">
              <a:spcAft>
                <a:spcPts val="800"/>
              </a:spcAft>
            </a:pPr>
            <a:r>
              <a:rPr lang="en-US" dirty="0"/>
              <a:t>			- Unfinished, but would have comprised 25,000 parts (15 tons, 8ft tall)</a:t>
            </a:r>
          </a:p>
          <a:p>
            <a:pPr marL="1800000" indent="-1800000">
              <a:spcAft>
                <a:spcPts val="800"/>
              </a:spcAft>
            </a:pPr>
            <a:r>
              <a:rPr lang="en-US" dirty="0"/>
              <a:t>1821	Work started on Difference Engine No. 1</a:t>
            </a:r>
          </a:p>
          <a:p>
            <a:pPr marL="1800000" lvl="1" indent="-1800000">
              <a:spcAft>
                <a:spcPts val="800"/>
              </a:spcAft>
            </a:pPr>
            <a:r>
              <a:rPr lang="en-US" dirty="0"/>
              <a:t>			- 20-digit numbers, sixth-order differences (i.e. 7 columns)</a:t>
            </a:r>
          </a:p>
          <a:p>
            <a:pPr marL="1800000" indent="-1800000">
              <a:spcAft>
                <a:spcPts val="800"/>
              </a:spcAft>
            </a:pPr>
            <a:r>
              <a:rPr lang="en-US" dirty="0"/>
              <a:t>1823	Received £17,000 funding (=2 battleships) from the British Government (actually the Admiralty), teamed up with mechanical engineer Joseph Clement</a:t>
            </a:r>
          </a:p>
          <a:p>
            <a:pPr marL="1800000" indent="-1800000">
              <a:spcAft>
                <a:spcPts val="800"/>
              </a:spcAft>
            </a:pPr>
            <a:r>
              <a:rPr lang="en-US" dirty="0"/>
              <a:t>1831	Fell out with Joseph Clement over costs</a:t>
            </a:r>
          </a:p>
          <a:p>
            <a:pPr marL="1800000" indent="-1800000">
              <a:spcAft>
                <a:spcPts val="800"/>
              </a:spcAft>
            </a:pPr>
            <a:r>
              <a:rPr lang="en-US" dirty="0"/>
              <a:t>1832	One-seventh demonstrator of Difference Engine No. 1 (still working today!)</a:t>
            </a:r>
          </a:p>
          <a:p>
            <a:pPr marL="1800000" lvl="1" indent="-1800000">
              <a:spcAft>
                <a:spcPts val="800"/>
              </a:spcAft>
            </a:pPr>
            <a:r>
              <a:rPr lang="en-US" dirty="0"/>
              <a:t>			- 6 digit numbers, second-order differences (i.e. 3 columns)</a:t>
            </a:r>
          </a:p>
          <a:p>
            <a:pPr marL="1800000" indent="-1800000">
              <a:spcAft>
                <a:spcPts val="800"/>
              </a:spcAft>
            </a:pPr>
            <a:r>
              <a:rPr lang="en-US" dirty="0"/>
              <a:t>1833	Work suspended on Difference Engine No 1</a:t>
            </a:r>
          </a:p>
          <a:p>
            <a:pPr marL="1800000" indent="-1800000">
              <a:spcAft>
                <a:spcPts val="800"/>
              </a:spcAft>
            </a:pPr>
            <a:r>
              <a:rPr lang="en-US" dirty="0">
                <a:solidFill>
                  <a:srgbClr val="FF0000"/>
                </a:solidFill>
              </a:rPr>
              <a:t>1834 – 1840	Design for the Analytical Engine</a:t>
            </a:r>
          </a:p>
          <a:p>
            <a:pPr marL="1800000" indent="-1800000">
              <a:spcAft>
                <a:spcPts val="800"/>
              </a:spcAft>
            </a:pPr>
            <a:r>
              <a:rPr lang="en-US" dirty="0">
                <a:solidFill>
                  <a:srgbClr val="FF0000"/>
                </a:solidFill>
              </a:rPr>
              <a:t>			- Never built</a:t>
            </a:r>
          </a:p>
          <a:p>
            <a:pPr marL="1800000" indent="-1800000">
              <a:spcAft>
                <a:spcPts val="800"/>
              </a:spcAft>
            </a:pPr>
            <a:r>
              <a:rPr lang="en-US" dirty="0"/>
              <a:t>1847 – 1849	Design for Difference Engine No. 2</a:t>
            </a:r>
          </a:p>
          <a:p>
            <a:pPr marL="1800000" indent="-1800000">
              <a:spcAft>
                <a:spcPts val="800"/>
              </a:spcAft>
            </a:pPr>
            <a:r>
              <a:rPr lang="en-US" dirty="0"/>
              <a:t>			- Never built in his lifetime (but completed in 1991 at the Science Museum)</a:t>
            </a:r>
          </a:p>
        </p:txBody>
      </p:sp>
    </p:spTree>
    <p:extLst>
      <p:ext uri="{BB962C8B-B14F-4D97-AF65-F5344CB8AC3E}">
        <p14:creationId xmlns:p14="http://schemas.microsoft.com/office/powerpoint/2010/main" val="300721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53AEBC-8978-847D-E72F-71F6858D7A09}"/>
              </a:ext>
            </a:extLst>
          </p:cNvPr>
          <p:cNvPicPr>
            <a:picLocks noChangeAspect="1"/>
          </p:cNvPicPr>
          <p:nvPr/>
        </p:nvPicPr>
        <p:blipFill>
          <a:blip r:embed="rId3"/>
          <a:stretch>
            <a:fillRect/>
          </a:stretch>
        </p:blipFill>
        <p:spPr>
          <a:xfrm>
            <a:off x="0" y="0"/>
            <a:ext cx="12192000" cy="6858001"/>
          </a:xfrm>
          <a:prstGeom prst="rect">
            <a:avLst/>
          </a:prstGeom>
        </p:spPr>
      </p:pic>
      <p:pic>
        <p:nvPicPr>
          <p:cNvPr id="11" name="Picture 10">
            <a:extLst>
              <a:ext uri="{FF2B5EF4-FFF2-40B4-BE49-F238E27FC236}">
                <a16:creationId xmlns:a16="http://schemas.microsoft.com/office/drawing/2014/main" id="{B7A946E4-9649-710C-0286-CA343B92E84E}"/>
              </a:ext>
            </a:extLst>
          </p:cNvPr>
          <p:cNvPicPr>
            <a:picLocks noChangeAspect="1"/>
          </p:cNvPicPr>
          <p:nvPr/>
        </p:nvPicPr>
        <p:blipFill>
          <a:blip r:embed="rId4"/>
          <a:stretch>
            <a:fillRect/>
          </a:stretch>
        </p:blipFill>
        <p:spPr>
          <a:xfrm>
            <a:off x="218126" y="178420"/>
            <a:ext cx="6714050" cy="4103649"/>
          </a:xfrm>
          <a:prstGeom prst="rect">
            <a:avLst/>
          </a:prstGeom>
        </p:spPr>
      </p:pic>
    </p:spTree>
    <p:extLst>
      <p:ext uri="{BB962C8B-B14F-4D97-AF65-F5344CB8AC3E}">
        <p14:creationId xmlns:p14="http://schemas.microsoft.com/office/powerpoint/2010/main" val="305422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256F5-FF70-3FC6-C6A5-CB4CE6EA2856}"/>
              </a:ext>
            </a:extLst>
          </p:cNvPr>
          <p:cNvPicPr>
            <a:picLocks noChangeAspect="1"/>
          </p:cNvPicPr>
          <p:nvPr/>
        </p:nvPicPr>
        <p:blipFill>
          <a:blip r:embed="rId2"/>
          <a:stretch>
            <a:fillRect/>
          </a:stretch>
        </p:blipFill>
        <p:spPr>
          <a:xfrm>
            <a:off x="4994507" y="889000"/>
            <a:ext cx="5080000" cy="5080000"/>
          </a:xfrm>
          <a:prstGeom prst="rect">
            <a:avLst/>
          </a:prstGeom>
        </p:spPr>
      </p:pic>
      <p:sp>
        <p:nvSpPr>
          <p:cNvPr id="6" name="TextBox 5">
            <a:extLst>
              <a:ext uri="{FF2B5EF4-FFF2-40B4-BE49-F238E27FC236}">
                <a16:creationId xmlns:a16="http://schemas.microsoft.com/office/drawing/2014/main" id="{5FCAF839-E07E-FA2E-684B-461E9623B582}"/>
              </a:ext>
            </a:extLst>
          </p:cNvPr>
          <p:cNvSpPr txBox="1"/>
          <p:nvPr/>
        </p:nvSpPr>
        <p:spPr>
          <a:xfrm>
            <a:off x="729166" y="1449658"/>
            <a:ext cx="3697868" cy="2308324"/>
          </a:xfrm>
          <a:prstGeom prst="rect">
            <a:avLst/>
          </a:prstGeom>
          <a:noFill/>
        </p:spPr>
        <p:txBody>
          <a:bodyPr wrap="square" rtlCol="0">
            <a:spAutoFit/>
          </a:bodyPr>
          <a:lstStyle/>
          <a:p>
            <a:r>
              <a:rPr lang="en-US" sz="2400" dirty="0"/>
              <a:t>The surviving demonstrator of Difference Engine No 1</a:t>
            </a:r>
          </a:p>
          <a:p>
            <a:endParaRPr lang="en-US" sz="2400" dirty="0"/>
          </a:p>
          <a:p>
            <a:r>
              <a:rPr lang="en-US" sz="2400" dirty="0"/>
              <a:t>Six digit numbers, 2</a:t>
            </a:r>
            <a:r>
              <a:rPr lang="en-US" sz="2400" baseline="30000" dirty="0"/>
              <a:t>nd</a:t>
            </a:r>
            <a:r>
              <a:rPr lang="en-US" sz="2400" dirty="0"/>
              <a:t> order differences</a:t>
            </a:r>
          </a:p>
          <a:p>
            <a:r>
              <a:rPr lang="en-US" sz="2400" dirty="0"/>
              <a:t> </a:t>
            </a:r>
          </a:p>
        </p:txBody>
      </p:sp>
    </p:spTree>
    <p:extLst>
      <p:ext uri="{BB962C8B-B14F-4D97-AF65-F5344CB8AC3E}">
        <p14:creationId xmlns:p14="http://schemas.microsoft.com/office/powerpoint/2010/main" val="16329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_Intro">
            <a:hlinkClick r:id="" action="ppaction://media"/>
            <a:extLst>
              <a:ext uri="{FF2B5EF4-FFF2-40B4-BE49-F238E27FC236}">
                <a16:creationId xmlns:a16="http://schemas.microsoft.com/office/drawing/2014/main" id="{57E44A7D-5A71-56A4-471F-48ACE61874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3175"/>
            <a:ext cx="12192000" cy="6858000"/>
          </a:xfrm>
          <a:prstGeom prst="rect">
            <a:avLst/>
          </a:prstGeom>
        </p:spPr>
      </p:pic>
    </p:spTree>
    <p:extLst>
      <p:ext uri="{BB962C8B-B14F-4D97-AF65-F5344CB8AC3E}">
        <p14:creationId xmlns:p14="http://schemas.microsoft.com/office/powerpoint/2010/main" val="21765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2">
            <a:hlinkClick r:id="" action="ppaction://media"/>
            <a:extLst>
              <a:ext uri="{FF2B5EF4-FFF2-40B4-BE49-F238E27FC236}">
                <a16:creationId xmlns:a16="http://schemas.microsoft.com/office/drawing/2014/main" id="{A0F5A3AD-9534-3DC6-A1B3-8282373BA3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7969" y="5953"/>
            <a:ext cx="9136062" cy="6852047"/>
          </a:xfrm>
          <a:prstGeom prst="rect">
            <a:avLst/>
          </a:prstGeom>
        </p:spPr>
      </p:pic>
    </p:spTree>
    <p:extLst>
      <p:ext uri="{BB962C8B-B14F-4D97-AF65-F5344CB8AC3E}">
        <p14:creationId xmlns:p14="http://schemas.microsoft.com/office/powerpoint/2010/main" val="180704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A15354-A9D8-EEDB-5EA0-12B030630871}"/>
              </a:ext>
            </a:extLst>
          </p:cNvPr>
          <p:cNvSpPr txBox="1"/>
          <p:nvPr/>
        </p:nvSpPr>
        <p:spPr>
          <a:xfrm>
            <a:off x="2854712" y="2905780"/>
            <a:ext cx="6482576" cy="523220"/>
          </a:xfrm>
          <a:prstGeom prst="rect">
            <a:avLst/>
          </a:prstGeom>
          <a:noFill/>
        </p:spPr>
        <p:txBody>
          <a:bodyPr wrap="square" rtlCol="0">
            <a:spAutoFit/>
          </a:bodyPr>
          <a:lstStyle/>
          <a:p>
            <a:r>
              <a:rPr lang="en-US" sz="2800" dirty="0"/>
              <a:t>But of course Charles wanted to use steam!</a:t>
            </a:r>
          </a:p>
        </p:txBody>
      </p:sp>
    </p:spTree>
    <p:extLst>
      <p:ext uri="{BB962C8B-B14F-4D97-AF65-F5344CB8AC3E}">
        <p14:creationId xmlns:p14="http://schemas.microsoft.com/office/powerpoint/2010/main" val="1821975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_Steam">
            <a:hlinkClick r:id="" action="ppaction://media"/>
            <a:extLst>
              <a:ext uri="{FF2B5EF4-FFF2-40B4-BE49-F238E27FC236}">
                <a16:creationId xmlns:a16="http://schemas.microsoft.com/office/drawing/2014/main" id="{204BBD37-BD51-F6EE-4F62-2CC828A740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1588"/>
            <a:ext cx="12192000" cy="6858000"/>
          </a:xfrm>
          <a:prstGeom prst="rect">
            <a:avLst/>
          </a:prstGeom>
        </p:spPr>
      </p:pic>
    </p:spTree>
    <p:extLst>
      <p:ext uri="{BB962C8B-B14F-4D97-AF65-F5344CB8AC3E}">
        <p14:creationId xmlns:p14="http://schemas.microsoft.com/office/powerpoint/2010/main" val="330943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_Steam_X3">
            <a:hlinkClick r:id="" action="ppaction://media"/>
            <a:extLst>
              <a:ext uri="{FF2B5EF4-FFF2-40B4-BE49-F238E27FC236}">
                <a16:creationId xmlns:a16="http://schemas.microsoft.com/office/drawing/2014/main" id="{757B3D57-7966-BB70-110E-4F592F5DEA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13" y="4763"/>
            <a:ext cx="12192000" cy="6858000"/>
          </a:xfrm>
          <a:prstGeom prst="rect">
            <a:avLst/>
          </a:prstGeom>
        </p:spPr>
      </p:pic>
    </p:spTree>
    <p:extLst>
      <p:ext uri="{BB962C8B-B14F-4D97-AF65-F5344CB8AC3E}">
        <p14:creationId xmlns:p14="http://schemas.microsoft.com/office/powerpoint/2010/main" val="85717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792058-3B0C-A5CD-AE70-A42FBE6174CD}"/>
              </a:ext>
            </a:extLst>
          </p:cNvPr>
          <p:cNvSpPr txBox="1"/>
          <p:nvPr/>
        </p:nvSpPr>
        <p:spPr>
          <a:xfrm>
            <a:off x="3859161" y="2536447"/>
            <a:ext cx="4473678" cy="892552"/>
          </a:xfrm>
          <a:prstGeom prst="rect">
            <a:avLst/>
          </a:prstGeom>
          <a:noFill/>
        </p:spPr>
        <p:txBody>
          <a:bodyPr wrap="square" rtlCol="0">
            <a:spAutoFit/>
          </a:bodyPr>
          <a:lstStyle/>
          <a:p>
            <a:pPr algn="ctr"/>
            <a:r>
              <a:rPr lang="en-US" sz="3200" dirty="0"/>
              <a:t>The Analytical Engine</a:t>
            </a:r>
          </a:p>
          <a:p>
            <a:pPr algn="ctr"/>
            <a:r>
              <a:rPr lang="en-US" sz="2000" dirty="0"/>
              <a:t>(a computer by any other name)</a:t>
            </a:r>
          </a:p>
        </p:txBody>
      </p:sp>
      <p:pic>
        <p:nvPicPr>
          <p:cNvPr id="4" name="Content Placeholder 3">
            <a:extLst>
              <a:ext uri="{FF2B5EF4-FFF2-40B4-BE49-F238E27FC236}">
                <a16:creationId xmlns:a16="http://schemas.microsoft.com/office/drawing/2014/main" id="{37A808D8-6B48-BF9D-A4A2-C515BD6E05CF}"/>
              </a:ext>
            </a:extLst>
          </p:cNvPr>
          <p:cNvPicPr>
            <a:picLocks noGrp="1" noChangeAspect="1"/>
          </p:cNvPicPr>
          <p:nvPr>
            <p:ph idx="1"/>
          </p:nvPr>
        </p:nvPicPr>
        <p:blipFill>
          <a:blip r:embed="rId2"/>
          <a:stretch>
            <a:fillRect/>
          </a:stretch>
        </p:blipFill>
        <p:spPr>
          <a:xfrm>
            <a:off x="1414160" y="124171"/>
            <a:ext cx="9363680" cy="6609657"/>
          </a:xfrm>
        </p:spPr>
      </p:pic>
      <p:sp>
        <p:nvSpPr>
          <p:cNvPr id="7" name="TextBox 6">
            <a:extLst>
              <a:ext uri="{FF2B5EF4-FFF2-40B4-BE49-F238E27FC236}">
                <a16:creationId xmlns:a16="http://schemas.microsoft.com/office/drawing/2014/main" id="{201C2B39-1A30-E958-9D3A-9D6D88DA4E64}"/>
              </a:ext>
            </a:extLst>
          </p:cNvPr>
          <p:cNvSpPr txBox="1"/>
          <p:nvPr/>
        </p:nvSpPr>
        <p:spPr>
          <a:xfrm>
            <a:off x="1041377" y="6282814"/>
            <a:ext cx="10109246" cy="369332"/>
          </a:xfrm>
          <a:prstGeom prst="rect">
            <a:avLst/>
          </a:prstGeom>
          <a:noFill/>
        </p:spPr>
        <p:txBody>
          <a:bodyPr wrap="square" rtlCol="0">
            <a:spAutoFit/>
          </a:bodyPr>
          <a:lstStyle/>
          <a:p>
            <a:r>
              <a:rPr lang="en-US" dirty="0"/>
              <a:t>Estimated to be 3m high, by 7m long, steam powered, and capable of handling 50-digit decimal numbers</a:t>
            </a:r>
          </a:p>
        </p:txBody>
      </p:sp>
    </p:spTree>
    <p:extLst>
      <p:ext uri="{BB962C8B-B14F-4D97-AF65-F5344CB8AC3E}">
        <p14:creationId xmlns:p14="http://schemas.microsoft.com/office/powerpoint/2010/main" val="206188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11B8-820E-3D55-09DB-74E715EDEF74}"/>
              </a:ext>
            </a:extLst>
          </p:cNvPr>
          <p:cNvSpPr>
            <a:spLocks noGrp="1"/>
          </p:cNvSpPr>
          <p:nvPr>
            <p:ph type="title"/>
          </p:nvPr>
        </p:nvSpPr>
        <p:spPr/>
        <p:txBody>
          <a:bodyPr/>
          <a:lstStyle/>
          <a:p>
            <a:r>
              <a:rPr lang="en-US" dirty="0"/>
              <a:t>The Analytical Engine’s ‘computer’ credentials</a:t>
            </a:r>
          </a:p>
        </p:txBody>
      </p:sp>
      <p:sp>
        <p:nvSpPr>
          <p:cNvPr id="3" name="Content Placeholder 2">
            <a:extLst>
              <a:ext uri="{FF2B5EF4-FFF2-40B4-BE49-F238E27FC236}">
                <a16:creationId xmlns:a16="http://schemas.microsoft.com/office/drawing/2014/main" id="{23869EC1-E3E7-FD54-B60B-741F7BF1076B}"/>
              </a:ext>
            </a:extLst>
          </p:cNvPr>
          <p:cNvSpPr>
            <a:spLocks noGrp="1"/>
          </p:cNvSpPr>
          <p:nvPr>
            <p:ph idx="1"/>
          </p:nvPr>
        </p:nvSpPr>
        <p:spPr/>
        <p:txBody>
          <a:bodyPr>
            <a:normAutofit lnSpcReduction="10000"/>
          </a:bodyPr>
          <a:lstStyle/>
          <a:p>
            <a:r>
              <a:rPr lang="en-US" dirty="0"/>
              <a:t>A “store” – memory (potentially unlimited data storage)</a:t>
            </a:r>
          </a:p>
          <a:p>
            <a:r>
              <a:rPr lang="en-US" dirty="0"/>
              <a:t>A ”mill” – central processing unit (CPU)</a:t>
            </a:r>
          </a:p>
          <a:p>
            <a:r>
              <a:rPr lang="en-US" dirty="0"/>
              <a:t>Programmable, with program storage – “Jacquard loom” punch cards</a:t>
            </a:r>
          </a:p>
          <a:p>
            <a:r>
              <a:rPr lang="en-US" dirty="0"/>
              <a:t>A Printer (as per Difference Engine no. 2)</a:t>
            </a:r>
          </a:p>
          <a:p>
            <a:r>
              <a:rPr lang="en-US" dirty="0"/>
              <a:t>A programming instruction set that included:</a:t>
            </a:r>
          </a:p>
          <a:p>
            <a:pPr lvl="1"/>
            <a:r>
              <a:rPr lang="en-US" dirty="0"/>
              <a:t>Conditional branching (“if-then-else”)</a:t>
            </a:r>
          </a:p>
          <a:p>
            <a:pPr lvl="1"/>
            <a:r>
              <a:rPr lang="en-US" dirty="0"/>
              <a:t>Control transfer (“go-to”)</a:t>
            </a:r>
          </a:p>
          <a:p>
            <a:pPr lvl="1"/>
            <a:r>
              <a:rPr lang="en-US" dirty="0"/>
              <a:t>Looping</a:t>
            </a:r>
          </a:p>
          <a:p>
            <a:r>
              <a:rPr lang="en-US" dirty="0"/>
              <a:t>Capable of any symbolic manipulation</a:t>
            </a:r>
          </a:p>
          <a:p>
            <a:pPr lvl="1"/>
            <a:r>
              <a:rPr lang="en-US" dirty="0"/>
              <a:t>‘Turing-complete’, in computer science jargon, a general-purpose computer</a:t>
            </a:r>
          </a:p>
          <a:p>
            <a:pPr lvl="1"/>
            <a:endParaRPr lang="en-US" dirty="0"/>
          </a:p>
          <a:p>
            <a:endParaRPr lang="en-US" dirty="0"/>
          </a:p>
        </p:txBody>
      </p:sp>
    </p:spTree>
    <p:extLst>
      <p:ext uri="{BB962C8B-B14F-4D97-AF65-F5344CB8AC3E}">
        <p14:creationId xmlns:p14="http://schemas.microsoft.com/office/powerpoint/2010/main" val="1135038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5DDEDF-723B-1C2B-141C-2F1DC1FFB8C0}"/>
              </a:ext>
            </a:extLst>
          </p:cNvPr>
          <p:cNvSpPr txBox="1"/>
          <p:nvPr/>
        </p:nvSpPr>
        <p:spPr>
          <a:xfrm>
            <a:off x="545690" y="302359"/>
            <a:ext cx="6799007" cy="6370975"/>
          </a:xfrm>
          <a:prstGeom prst="rect">
            <a:avLst/>
          </a:prstGeom>
          <a:noFill/>
        </p:spPr>
        <p:txBody>
          <a:bodyPr wrap="square" rtlCol="0">
            <a:spAutoFit/>
          </a:bodyPr>
          <a:lstStyle/>
          <a:p>
            <a:r>
              <a:rPr lang="en-US" sz="2400" dirty="0"/>
              <a:t>Babbage commenced the design for the Analytical Engine around 1834, but just a year earlier he was introduced to a young debutante and gifted mathematician called Augusta Ada Byron, and her mother, at her “coming out”, both of whom he invited to one of his soirées in London to see the Difference Engine no 1 demonstrator.</a:t>
            </a:r>
          </a:p>
          <a:p>
            <a:endParaRPr lang="en-US" sz="2400" dirty="0"/>
          </a:p>
          <a:p>
            <a:r>
              <a:rPr lang="en-US" sz="2400" dirty="0"/>
              <a:t>This initiated a lifelong friendship between Ada, later Countess Lovelace, and Babbage. </a:t>
            </a:r>
          </a:p>
          <a:p>
            <a:endParaRPr lang="en-US" sz="2400" dirty="0"/>
          </a:p>
          <a:p>
            <a:r>
              <a:rPr lang="en-US" sz="2400" dirty="0"/>
              <a:t>Later, the resurrection of the design for Difference Engine No. 2 and Babbage’s failure to secure funding to build it, put paid to any hope of the Analytical Engine making it off the drawing board, not that it could have been built with 19</a:t>
            </a:r>
            <a:r>
              <a:rPr lang="en-US" sz="2400" baseline="30000" dirty="0"/>
              <a:t>th</a:t>
            </a:r>
            <a:r>
              <a:rPr lang="en-US" sz="2400" dirty="0"/>
              <a:t> century technology anyway.</a:t>
            </a:r>
          </a:p>
        </p:txBody>
      </p:sp>
      <p:pic>
        <p:nvPicPr>
          <p:cNvPr id="6" name="Picture 5">
            <a:extLst>
              <a:ext uri="{FF2B5EF4-FFF2-40B4-BE49-F238E27FC236}">
                <a16:creationId xmlns:a16="http://schemas.microsoft.com/office/drawing/2014/main" id="{12E7DAFB-F0F5-AC96-758B-EA83DFF1379F}"/>
              </a:ext>
            </a:extLst>
          </p:cNvPr>
          <p:cNvPicPr>
            <a:picLocks noChangeAspect="1"/>
          </p:cNvPicPr>
          <p:nvPr/>
        </p:nvPicPr>
        <p:blipFill>
          <a:blip r:embed="rId2"/>
          <a:stretch>
            <a:fillRect/>
          </a:stretch>
        </p:blipFill>
        <p:spPr>
          <a:xfrm>
            <a:off x="6997071" y="302359"/>
            <a:ext cx="5381742" cy="5803839"/>
          </a:xfrm>
          <a:prstGeom prst="rect">
            <a:avLst/>
          </a:prstGeom>
        </p:spPr>
      </p:pic>
    </p:spTree>
    <p:extLst>
      <p:ext uri="{BB962C8B-B14F-4D97-AF65-F5344CB8AC3E}">
        <p14:creationId xmlns:p14="http://schemas.microsoft.com/office/powerpoint/2010/main" val="29518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5DDEDF-723B-1C2B-141C-2F1DC1FFB8C0}"/>
              </a:ext>
            </a:extLst>
          </p:cNvPr>
          <p:cNvSpPr txBox="1"/>
          <p:nvPr/>
        </p:nvSpPr>
        <p:spPr>
          <a:xfrm>
            <a:off x="560439" y="121683"/>
            <a:ext cx="7698658" cy="6001643"/>
          </a:xfrm>
          <a:prstGeom prst="rect">
            <a:avLst/>
          </a:prstGeom>
          <a:noFill/>
        </p:spPr>
        <p:txBody>
          <a:bodyPr wrap="square" rtlCol="0">
            <a:spAutoFit/>
          </a:bodyPr>
          <a:lstStyle/>
          <a:p>
            <a:r>
              <a:rPr lang="en-US" sz="2400" dirty="0"/>
              <a:t>Instead of publishing any details, for fear of criticism, Babbage instead presented the design in a series of lectures in Turin.</a:t>
            </a:r>
          </a:p>
          <a:p>
            <a:endParaRPr lang="en-US" sz="2400" dirty="0"/>
          </a:p>
          <a:p>
            <a:r>
              <a:rPr lang="en-US" sz="2400" dirty="0"/>
              <a:t>An attendee, Luigi </a:t>
            </a:r>
            <a:r>
              <a:rPr lang="en-US" sz="2400" dirty="0" err="1"/>
              <a:t>Menabrea</a:t>
            </a:r>
            <a:r>
              <a:rPr lang="en-US" sz="2400" dirty="0"/>
              <a:t>, published a paper based on the lectures, which was then translated into English by Ada.</a:t>
            </a:r>
          </a:p>
          <a:p>
            <a:endParaRPr lang="en-US" sz="2400" dirty="0"/>
          </a:p>
          <a:p>
            <a:r>
              <a:rPr lang="en-US" sz="2400" dirty="0"/>
              <a:t>But she added extensive notes of her own. The last of seven notes (right) set out the method for the Analytical Engine that would compute the sequence of Bernoulli numbers*.</a:t>
            </a:r>
          </a:p>
          <a:p>
            <a:endParaRPr lang="en-US" sz="2400" dirty="0"/>
          </a:p>
          <a:p>
            <a:r>
              <a:rPr lang="en-US" sz="2400" dirty="0"/>
              <a:t>This was not a design for machinery, or hardware as we might call it today, but an algorithm, or software. This was the world’s first software program, and consequently Ada Lovelace is now celebrated as the world’s first computer programmer.</a:t>
            </a:r>
          </a:p>
        </p:txBody>
      </p:sp>
      <p:pic>
        <p:nvPicPr>
          <p:cNvPr id="3" name="Picture 2">
            <a:extLst>
              <a:ext uri="{FF2B5EF4-FFF2-40B4-BE49-F238E27FC236}">
                <a16:creationId xmlns:a16="http://schemas.microsoft.com/office/drawing/2014/main" id="{434E5A60-40CE-C316-EB15-79B558A461D9}"/>
              </a:ext>
            </a:extLst>
          </p:cNvPr>
          <p:cNvPicPr>
            <a:picLocks noChangeAspect="1"/>
          </p:cNvPicPr>
          <p:nvPr/>
        </p:nvPicPr>
        <p:blipFill>
          <a:blip r:embed="rId2"/>
          <a:stretch>
            <a:fillRect/>
          </a:stretch>
        </p:blipFill>
        <p:spPr>
          <a:xfrm>
            <a:off x="8442374" y="0"/>
            <a:ext cx="3749626" cy="6858000"/>
          </a:xfrm>
          <a:prstGeom prst="rect">
            <a:avLst/>
          </a:prstGeom>
        </p:spPr>
      </p:pic>
      <p:sp>
        <p:nvSpPr>
          <p:cNvPr id="5" name="TextBox 4">
            <a:extLst>
              <a:ext uri="{FF2B5EF4-FFF2-40B4-BE49-F238E27FC236}">
                <a16:creationId xmlns:a16="http://schemas.microsoft.com/office/drawing/2014/main" id="{415F6E94-04CD-CA08-1E4A-4D1ABCAC6F1A}"/>
              </a:ext>
            </a:extLst>
          </p:cNvPr>
          <p:cNvSpPr txBox="1"/>
          <p:nvPr/>
        </p:nvSpPr>
        <p:spPr>
          <a:xfrm>
            <a:off x="1101213" y="6322142"/>
            <a:ext cx="6194322" cy="373626"/>
          </a:xfrm>
          <a:prstGeom prst="rect">
            <a:avLst/>
          </a:prstGeom>
          <a:noFill/>
        </p:spPr>
        <p:txBody>
          <a:bodyPr wrap="square" rtlCol="0">
            <a:spAutoFit/>
          </a:bodyPr>
          <a:lstStyle/>
          <a:p>
            <a:r>
              <a:rPr lang="en-US" dirty="0"/>
              <a:t>* Extremely important in number theory and numerical analysis</a:t>
            </a:r>
          </a:p>
        </p:txBody>
      </p:sp>
    </p:spTree>
    <p:extLst>
      <p:ext uri="{BB962C8B-B14F-4D97-AF65-F5344CB8AC3E}">
        <p14:creationId xmlns:p14="http://schemas.microsoft.com/office/powerpoint/2010/main" val="209496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FD4EE9-5508-3758-104C-998A04266CD2}"/>
              </a:ext>
            </a:extLst>
          </p:cNvPr>
          <p:cNvPicPr>
            <a:picLocks noChangeAspect="1"/>
          </p:cNvPicPr>
          <p:nvPr/>
        </p:nvPicPr>
        <p:blipFill>
          <a:blip r:embed="rId2"/>
          <a:stretch>
            <a:fillRect/>
          </a:stretch>
        </p:blipFill>
        <p:spPr>
          <a:xfrm>
            <a:off x="237893" y="962878"/>
            <a:ext cx="3904799" cy="5419492"/>
          </a:xfrm>
          <a:prstGeom prst="rect">
            <a:avLst/>
          </a:prstGeom>
        </p:spPr>
      </p:pic>
      <p:sp>
        <p:nvSpPr>
          <p:cNvPr id="6" name="TextBox 5">
            <a:extLst>
              <a:ext uri="{FF2B5EF4-FFF2-40B4-BE49-F238E27FC236}">
                <a16:creationId xmlns:a16="http://schemas.microsoft.com/office/drawing/2014/main" id="{2FDFBD8D-3353-F0C0-B748-051D37D7CD21}"/>
              </a:ext>
            </a:extLst>
          </p:cNvPr>
          <p:cNvSpPr txBox="1"/>
          <p:nvPr/>
        </p:nvSpPr>
        <p:spPr>
          <a:xfrm>
            <a:off x="107639" y="300558"/>
            <a:ext cx="6278137" cy="400110"/>
          </a:xfrm>
          <a:prstGeom prst="rect">
            <a:avLst/>
          </a:prstGeom>
          <a:noFill/>
        </p:spPr>
        <p:txBody>
          <a:bodyPr wrap="square" rtlCol="0">
            <a:spAutoFit/>
          </a:bodyPr>
          <a:lstStyle/>
          <a:p>
            <a:r>
              <a:rPr lang="en-US" sz="2000" dirty="0"/>
              <a:t>Published by the Association of Industrial Archeology 1998</a:t>
            </a:r>
          </a:p>
        </p:txBody>
      </p:sp>
      <p:grpSp>
        <p:nvGrpSpPr>
          <p:cNvPr id="4" name="Group 3">
            <a:extLst>
              <a:ext uri="{FF2B5EF4-FFF2-40B4-BE49-F238E27FC236}">
                <a16:creationId xmlns:a16="http://schemas.microsoft.com/office/drawing/2014/main" id="{1629E7DB-661F-B582-9713-C0BC9E3AC5B7}"/>
              </a:ext>
            </a:extLst>
          </p:cNvPr>
          <p:cNvGrpSpPr/>
          <p:nvPr/>
        </p:nvGrpSpPr>
        <p:grpSpPr>
          <a:xfrm>
            <a:off x="4305144" y="1178920"/>
            <a:ext cx="7648963" cy="1497373"/>
            <a:chOff x="4305144" y="1178920"/>
            <a:chExt cx="7648963" cy="1497373"/>
          </a:xfrm>
        </p:grpSpPr>
        <p:pic>
          <p:nvPicPr>
            <p:cNvPr id="8" name="Picture 7">
              <a:extLst>
                <a:ext uri="{FF2B5EF4-FFF2-40B4-BE49-F238E27FC236}">
                  <a16:creationId xmlns:a16="http://schemas.microsoft.com/office/drawing/2014/main" id="{66E7B3A6-E70B-83E4-825E-292559D55070}"/>
                </a:ext>
              </a:extLst>
            </p:cNvPr>
            <p:cNvPicPr>
              <a:picLocks noChangeAspect="1"/>
            </p:cNvPicPr>
            <p:nvPr/>
          </p:nvPicPr>
          <p:blipFill>
            <a:blip r:embed="rId3"/>
            <a:stretch>
              <a:fillRect/>
            </a:stretch>
          </p:blipFill>
          <p:spPr>
            <a:xfrm>
              <a:off x="4368500" y="1627356"/>
              <a:ext cx="7585607" cy="1048937"/>
            </a:xfrm>
            <a:prstGeom prst="rect">
              <a:avLst/>
            </a:prstGeom>
          </p:spPr>
        </p:pic>
        <p:sp>
          <p:nvSpPr>
            <p:cNvPr id="12" name="TextBox 11">
              <a:extLst>
                <a:ext uri="{FF2B5EF4-FFF2-40B4-BE49-F238E27FC236}">
                  <a16:creationId xmlns:a16="http://schemas.microsoft.com/office/drawing/2014/main" id="{B980E211-4C65-F6F7-D2F9-B1EAFF8572B4}"/>
                </a:ext>
              </a:extLst>
            </p:cNvPr>
            <p:cNvSpPr txBox="1"/>
            <p:nvPr/>
          </p:nvSpPr>
          <p:spPr>
            <a:xfrm>
              <a:off x="4305144" y="1178920"/>
              <a:ext cx="2709747" cy="369332"/>
            </a:xfrm>
            <a:prstGeom prst="rect">
              <a:avLst/>
            </a:prstGeom>
            <a:noFill/>
          </p:spPr>
          <p:txBody>
            <a:bodyPr wrap="square" rtlCol="0">
              <a:spAutoFit/>
            </a:bodyPr>
            <a:lstStyle/>
            <a:p>
              <a:r>
                <a:rPr lang="en-US" dirty="0"/>
                <a:t>Historical Introduction:</a:t>
              </a:r>
            </a:p>
          </p:txBody>
        </p:sp>
        <p:cxnSp>
          <p:nvCxnSpPr>
            <p:cNvPr id="14" name="Straight Connector 13">
              <a:extLst>
                <a:ext uri="{FF2B5EF4-FFF2-40B4-BE49-F238E27FC236}">
                  <a16:creationId xmlns:a16="http://schemas.microsoft.com/office/drawing/2014/main" id="{5059F50C-08A2-1E97-3EEE-93226517D6F7}"/>
                </a:ext>
              </a:extLst>
            </p:cNvPr>
            <p:cNvCxnSpPr>
              <a:cxnSpLocks/>
            </p:cNvCxnSpPr>
            <p:nvPr/>
          </p:nvCxnSpPr>
          <p:spPr>
            <a:xfrm>
              <a:off x="8972860" y="2052802"/>
              <a:ext cx="2289872"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E73DCCE4-3FF8-4B0D-F227-7A2650A96274}"/>
                </a:ext>
              </a:extLst>
            </p:cNvPr>
            <p:cNvCxnSpPr>
              <a:cxnSpLocks/>
            </p:cNvCxnSpPr>
            <p:nvPr/>
          </p:nvCxnSpPr>
          <p:spPr>
            <a:xfrm>
              <a:off x="8235098" y="1837212"/>
              <a:ext cx="1098473" cy="0"/>
            </a:xfrm>
            <a:prstGeom prst="line">
              <a:avLst/>
            </a:prstGeom>
            <a:ln w="15875"/>
          </p:spPr>
          <p:style>
            <a:lnRef idx="1">
              <a:schemeClr val="accent2"/>
            </a:lnRef>
            <a:fillRef idx="0">
              <a:schemeClr val="accent2"/>
            </a:fillRef>
            <a:effectRef idx="0">
              <a:schemeClr val="accent2"/>
            </a:effectRef>
            <a:fontRef idx="minor">
              <a:schemeClr val="tx1"/>
            </a:fontRef>
          </p:style>
        </p:cxnSp>
      </p:grpSp>
      <p:grpSp>
        <p:nvGrpSpPr>
          <p:cNvPr id="7" name="Group 6">
            <a:extLst>
              <a:ext uri="{FF2B5EF4-FFF2-40B4-BE49-F238E27FC236}">
                <a16:creationId xmlns:a16="http://schemas.microsoft.com/office/drawing/2014/main" id="{BCF09BC1-B840-BC8D-FD11-38A74A277E57}"/>
              </a:ext>
            </a:extLst>
          </p:cNvPr>
          <p:cNvGrpSpPr/>
          <p:nvPr/>
        </p:nvGrpSpPr>
        <p:grpSpPr>
          <a:xfrm>
            <a:off x="4266114" y="3672624"/>
            <a:ext cx="7687993" cy="1278516"/>
            <a:chOff x="4266114" y="3672624"/>
            <a:chExt cx="7687993" cy="1278516"/>
          </a:xfrm>
        </p:grpSpPr>
        <p:pic>
          <p:nvPicPr>
            <p:cNvPr id="10" name="Picture 9">
              <a:extLst>
                <a:ext uri="{FF2B5EF4-FFF2-40B4-BE49-F238E27FC236}">
                  <a16:creationId xmlns:a16="http://schemas.microsoft.com/office/drawing/2014/main" id="{4DC724E0-492B-877D-BB7B-629EA3776013}"/>
                </a:ext>
              </a:extLst>
            </p:cNvPr>
            <p:cNvPicPr>
              <a:picLocks noChangeAspect="1"/>
            </p:cNvPicPr>
            <p:nvPr/>
          </p:nvPicPr>
          <p:blipFill>
            <a:blip r:embed="rId4"/>
            <a:stretch>
              <a:fillRect/>
            </a:stretch>
          </p:blipFill>
          <p:spPr>
            <a:xfrm>
              <a:off x="4327447" y="4100913"/>
              <a:ext cx="7626660" cy="850227"/>
            </a:xfrm>
            <a:prstGeom prst="rect">
              <a:avLst/>
            </a:prstGeom>
          </p:spPr>
        </p:pic>
        <p:sp>
          <p:nvSpPr>
            <p:cNvPr id="11" name="TextBox 10">
              <a:extLst>
                <a:ext uri="{FF2B5EF4-FFF2-40B4-BE49-F238E27FC236}">
                  <a16:creationId xmlns:a16="http://schemas.microsoft.com/office/drawing/2014/main" id="{5FF18D4D-C02D-E2C6-2261-E85B9352EA37}"/>
                </a:ext>
              </a:extLst>
            </p:cNvPr>
            <p:cNvSpPr txBox="1"/>
            <p:nvPr/>
          </p:nvSpPr>
          <p:spPr>
            <a:xfrm>
              <a:off x="4266114" y="3672624"/>
              <a:ext cx="2787805" cy="369332"/>
            </a:xfrm>
            <a:prstGeom prst="rect">
              <a:avLst/>
            </a:prstGeom>
            <a:noFill/>
          </p:spPr>
          <p:txBody>
            <a:bodyPr wrap="square" rtlCol="0">
              <a:spAutoFit/>
            </a:bodyPr>
            <a:lstStyle/>
            <a:p>
              <a:r>
                <a:rPr lang="en-US" dirty="0"/>
                <a:t>South Hams:</a:t>
              </a:r>
            </a:p>
          </p:txBody>
        </p:sp>
        <p:cxnSp>
          <p:nvCxnSpPr>
            <p:cNvPr id="18" name="Straight Connector 17">
              <a:extLst>
                <a:ext uri="{FF2B5EF4-FFF2-40B4-BE49-F238E27FC236}">
                  <a16:creationId xmlns:a16="http://schemas.microsoft.com/office/drawing/2014/main" id="{B6414CF8-70D9-637F-4B2A-A7A64708CF35}"/>
                </a:ext>
              </a:extLst>
            </p:cNvPr>
            <p:cNvCxnSpPr>
              <a:cxnSpLocks/>
            </p:cNvCxnSpPr>
            <p:nvPr/>
          </p:nvCxnSpPr>
          <p:spPr>
            <a:xfrm>
              <a:off x="8513878" y="4747680"/>
              <a:ext cx="3440229"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71DE37EB-2B3A-5AD9-89D7-6703341AE747}"/>
                </a:ext>
              </a:extLst>
            </p:cNvPr>
            <p:cNvCxnSpPr>
              <a:cxnSpLocks/>
            </p:cNvCxnSpPr>
            <p:nvPr/>
          </p:nvCxnSpPr>
          <p:spPr>
            <a:xfrm>
              <a:off x="4368500" y="4948497"/>
              <a:ext cx="1642007" cy="0"/>
            </a:xfrm>
            <a:prstGeom prst="line">
              <a:avLst/>
            </a:prstGeom>
            <a:ln w="15875"/>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71945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77E8B8-3372-39AA-DEC4-17754D305003}"/>
              </a:ext>
            </a:extLst>
          </p:cNvPr>
          <p:cNvSpPr txBox="1"/>
          <p:nvPr/>
        </p:nvSpPr>
        <p:spPr>
          <a:xfrm>
            <a:off x="560439" y="403123"/>
            <a:ext cx="10854813" cy="6001643"/>
          </a:xfrm>
          <a:prstGeom prst="rect">
            <a:avLst/>
          </a:prstGeom>
          <a:noFill/>
        </p:spPr>
        <p:txBody>
          <a:bodyPr wrap="square" rtlCol="0">
            <a:spAutoFit/>
          </a:bodyPr>
          <a:lstStyle/>
          <a:p>
            <a:r>
              <a:rPr lang="en-US" sz="2400" dirty="0"/>
              <a:t>But, alas, it has not always been so.</a:t>
            </a:r>
          </a:p>
          <a:p>
            <a:endParaRPr lang="en-US" sz="2400" dirty="0"/>
          </a:p>
          <a:p>
            <a:r>
              <a:rPr lang="en-US" sz="2400" dirty="0"/>
              <a:t>Babbage’s work, and Ada’s contributions, historic though they were, were largely forgotten about until the 1950’s, when Alan Turing, the ”father” of modern electronic computers, and others rediscovered Ada’s work and </a:t>
            </a:r>
            <a:r>
              <a:rPr lang="en-US" sz="2400" dirty="0" err="1"/>
              <a:t>recognised</a:t>
            </a:r>
            <a:r>
              <a:rPr lang="en-US" sz="2400" dirty="0"/>
              <a:t> it for what it is. Nowadays both Charles and Ada are celebrated for their respective achievements.</a:t>
            </a:r>
          </a:p>
          <a:p>
            <a:endParaRPr lang="en-US" sz="2400" dirty="0"/>
          </a:p>
          <a:p>
            <a:r>
              <a:rPr lang="en-US" sz="2400" dirty="0"/>
              <a:t>Babbage had envisaged and designed a machine that was way ahead of its time – waiting for electricity, electronics and the transistor to come along to make it viable. Its modern electronic counterpart, however, was invented in ignorance of his work on mechanical computation. Is Babbage really the inventor of the modern computer?</a:t>
            </a:r>
          </a:p>
          <a:p>
            <a:endParaRPr lang="en-US" sz="2400" dirty="0"/>
          </a:p>
          <a:p>
            <a:r>
              <a:rPr lang="en-US" sz="2400" dirty="0"/>
              <a:t>But the modern world depends on software, and it took the genius and foresight of Ada Lovelace to recognize it and </a:t>
            </a:r>
            <a:r>
              <a:rPr lang="en-US" sz="2400" dirty="0" err="1"/>
              <a:t>crystalise</a:t>
            </a:r>
            <a:r>
              <a:rPr lang="en-US" sz="2400" dirty="0"/>
              <a:t> it for the first time in human history.</a:t>
            </a:r>
          </a:p>
          <a:p>
            <a:endParaRPr lang="en-US" sz="2400" dirty="0"/>
          </a:p>
          <a:p>
            <a:r>
              <a:rPr lang="en-US" sz="2400" dirty="0"/>
              <a:t> </a:t>
            </a:r>
          </a:p>
        </p:txBody>
      </p:sp>
    </p:spTree>
    <p:extLst>
      <p:ext uri="{BB962C8B-B14F-4D97-AF65-F5344CB8AC3E}">
        <p14:creationId xmlns:p14="http://schemas.microsoft.com/office/powerpoint/2010/main" val="231649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F17651-9732-6B6D-965D-DB50C4F790F5}"/>
              </a:ext>
            </a:extLst>
          </p:cNvPr>
          <p:cNvSpPr txBox="1"/>
          <p:nvPr/>
        </p:nvSpPr>
        <p:spPr>
          <a:xfrm>
            <a:off x="732503" y="530942"/>
            <a:ext cx="8839199" cy="4093428"/>
          </a:xfrm>
          <a:prstGeom prst="rect">
            <a:avLst/>
          </a:prstGeom>
          <a:noFill/>
        </p:spPr>
        <p:txBody>
          <a:bodyPr wrap="square" rtlCol="0">
            <a:spAutoFit/>
          </a:bodyPr>
          <a:lstStyle/>
          <a:p>
            <a:pPr algn="l"/>
            <a:r>
              <a:rPr lang="en-GB" sz="2200" b="0" i="0" u="none" strike="noStrike" dirty="0">
                <a:solidFill>
                  <a:srgbClr val="404040"/>
                </a:solidFill>
                <a:effectLst/>
                <a:latin typeface="Open Sans" panose="020B0606030504020204" pitchFamily="34" charset="0"/>
              </a:rPr>
              <a:t>She speculated that the Engine “might act upon other things besides number… the Engine might compose elaborate and scientific pieces of music of any degree of complexity or extent.” The idea of a machine that could manipulate symbols in accordance with rules and that number could represent entities other than quantity mark the fundamental transition from calculation to computation. Ada was the first to explicitly articulate this notion and in this she appears to have seen further than Babbage. She has been referred to as “prophet of the computer age.” Certainly she was the first to express the potential for computers outside mathematics.</a:t>
            </a:r>
            <a:endParaRPr lang="en-GB" sz="2400" b="0" i="0" u="none" strike="noStrike" dirty="0">
              <a:solidFill>
                <a:srgbClr val="404040"/>
              </a:solidFill>
              <a:effectLst/>
              <a:latin typeface="Open Sans" panose="020B0606030504020204" pitchFamily="34" charset="0"/>
            </a:endParaRPr>
          </a:p>
          <a:p>
            <a:r>
              <a:rPr lang="en-GB" b="0" i="0" u="none" strike="noStrike" cap="all" dirty="0">
                <a:effectLst/>
                <a:latin typeface="Open Sans" panose="020B0606030504020204" pitchFamily="34" charset="0"/>
              </a:rPr>
              <a:t>“</a:t>
            </a:r>
            <a:r>
              <a:rPr lang="en-GB" b="0" i="0" u="none" strike="noStrike" cap="all" dirty="0">
                <a:effectLst/>
                <a:latin typeface="Open Sans" panose="020B0606030504020204" pitchFamily="34" charset="0"/>
                <a:hlinkClick r:id="rId2"/>
              </a:rPr>
              <a:t>ADA LOVELACE</a:t>
            </a:r>
            <a:r>
              <a:rPr lang="en-GB" b="0" i="0" u="none" strike="noStrike" cap="all" dirty="0">
                <a:effectLst/>
                <a:latin typeface="Open Sans" panose="020B0606030504020204" pitchFamily="34" charset="0"/>
              </a:rPr>
              <a:t>” AT </a:t>
            </a:r>
            <a:r>
              <a:rPr lang="en-GB" i="1" cap="all" dirty="0">
                <a:latin typeface="Open Sans" panose="020B0606030504020204" pitchFamily="34" charset="0"/>
              </a:rPr>
              <a:t>THE</a:t>
            </a:r>
            <a:r>
              <a:rPr lang="en-GB" cap="all" dirty="0">
                <a:latin typeface="Open Sans" panose="020B0606030504020204" pitchFamily="34" charset="0"/>
              </a:rPr>
              <a:t> </a:t>
            </a:r>
            <a:r>
              <a:rPr lang="en-GB" b="0" i="1" u="none" strike="noStrike" cap="all" dirty="0">
                <a:effectLst/>
                <a:latin typeface="Open Sans" panose="020B0606030504020204" pitchFamily="34" charset="0"/>
              </a:rPr>
              <a:t>COMPUTER HISTORY MUSEUM</a:t>
            </a:r>
            <a:endParaRPr lang="en-US" dirty="0"/>
          </a:p>
        </p:txBody>
      </p:sp>
      <p:sp>
        <p:nvSpPr>
          <p:cNvPr id="5" name="TextBox 4">
            <a:extLst>
              <a:ext uri="{FF2B5EF4-FFF2-40B4-BE49-F238E27FC236}">
                <a16:creationId xmlns:a16="http://schemas.microsoft.com/office/drawing/2014/main" id="{36C28C19-A03E-223C-9F8E-7D3C0D62C7F0}"/>
              </a:ext>
            </a:extLst>
          </p:cNvPr>
          <p:cNvSpPr txBox="1"/>
          <p:nvPr/>
        </p:nvSpPr>
        <p:spPr>
          <a:xfrm>
            <a:off x="2885768" y="5211098"/>
            <a:ext cx="8839199" cy="861774"/>
          </a:xfrm>
          <a:prstGeom prst="rect">
            <a:avLst/>
          </a:prstGeom>
          <a:noFill/>
        </p:spPr>
        <p:txBody>
          <a:bodyPr wrap="square" rtlCol="0">
            <a:spAutoFit/>
          </a:bodyPr>
          <a:lstStyle/>
          <a:p>
            <a:r>
              <a:rPr lang="en-GB" b="0" i="0" u="none" strike="noStrike" dirty="0">
                <a:solidFill>
                  <a:srgbClr val="404040"/>
                </a:solidFill>
                <a:effectLst/>
                <a:latin typeface="Open Sans" panose="020B0606030504020204" pitchFamily="34" charset="0"/>
              </a:rPr>
              <a:t>“</a:t>
            </a:r>
            <a:r>
              <a:rPr lang="en-GB" b="0" i="1" u="none" strike="noStrike" dirty="0">
                <a:solidFill>
                  <a:srgbClr val="404040"/>
                </a:solidFill>
                <a:effectLst/>
                <a:latin typeface="Open Sans" panose="020B0606030504020204" pitchFamily="34" charset="0"/>
              </a:rPr>
              <a:t>The Analytical Engine has no pretensions whatever to originate anything. It can do whatever we know how to order it to perform.”</a:t>
            </a:r>
          </a:p>
          <a:p>
            <a:r>
              <a:rPr lang="en-GB" sz="1400" dirty="0">
                <a:solidFill>
                  <a:srgbClr val="404040"/>
                </a:solidFill>
                <a:latin typeface="Open Sans" panose="020B0606030504020204" pitchFamily="34" charset="0"/>
              </a:rPr>
              <a:t>Ada Lovelace to Charles Babbage</a:t>
            </a:r>
            <a:endParaRPr lang="en-US" sz="1400" dirty="0"/>
          </a:p>
        </p:txBody>
      </p:sp>
    </p:spTree>
    <p:extLst>
      <p:ext uri="{BB962C8B-B14F-4D97-AF65-F5344CB8AC3E}">
        <p14:creationId xmlns:p14="http://schemas.microsoft.com/office/powerpoint/2010/main" val="35288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84E3D6-3A7C-055D-561B-1129CFB691BD}"/>
              </a:ext>
            </a:extLst>
          </p:cNvPr>
          <p:cNvSpPr txBox="1"/>
          <p:nvPr/>
        </p:nvSpPr>
        <p:spPr>
          <a:xfrm>
            <a:off x="840658" y="658760"/>
            <a:ext cx="10510684" cy="4832092"/>
          </a:xfrm>
          <a:prstGeom prst="rect">
            <a:avLst/>
          </a:prstGeom>
          <a:noFill/>
        </p:spPr>
        <p:txBody>
          <a:bodyPr wrap="square" rtlCol="0">
            <a:spAutoFit/>
          </a:bodyPr>
          <a:lstStyle/>
          <a:p>
            <a:pPr algn="l">
              <a:spcAft>
                <a:spcPts val="600"/>
              </a:spcAft>
            </a:pPr>
            <a:r>
              <a:rPr lang="en-GB" sz="2000" b="0" i="0" u="none" strike="noStrike" dirty="0">
                <a:solidFill>
                  <a:srgbClr val="000000"/>
                </a:solidFill>
                <a:effectLst/>
                <a:latin typeface="Karla" panose="020F0502020204030204" pitchFamily="34" charset="0"/>
              </a:rPr>
              <a:t>“Note B has plagued me to death; </a:t>
            </a:r>
            <a:r>
              <a:rPr lang="en-GB" sz="2000" b="0" i="0" u="none" strike="noStrike" dirty="0" err="1">
                <a:solidFill>
                  <a:srgbClr val="000000"/>
                </a:solidFill>
                <a:effectLst/>
                <a:latin typeface="Karla" panose="020F0502020204030204" pitchFamily="34" charset="0"/>
              </a:rPr>
              <a:t>altho</a:t>
            </a:r>
            <a:r>
              <a:rPr lang="en-GB" sz="2000" b="0" i="0" u="none" strike="noStrike" dirty="0">
                <a:solidFill>
                  <a:srgbClr val="000000"/>
                </a:solidFill>
                <a:effectLst/>
                <a:latin typeface="Karla" panose="020F0502020204030204" pitchFamily="34" charset="0"/>
              </a:rPr>
              <a:t>’ I have made but little alteration in it. Such alterations as there are however, happen to have been very tiresome &amp; to have demanded minute consideration &amp; very nice adjustments.</a:t>
            </a:r>
          </a:p>
          <a:p>
            <a:pPr algn="l">
              <a:spcAft>
                <a:spcPts val="600"/>
              </a:spcAft>
            </a:pPr>
            <a:r>
              <a:rPr lang="en-GB" sz="2000" dirty="0">
                <a:solidFill>
                  <a:srgbClr val="000000"/>
                </a:solidFill>
                <a:latin typeface="Karla" panose="020F0502020204030204" pitchFamily="34" charset="0"/>
              </a:rPr>
              <a:t>It is a very excellent Note.</a:t>
            </a:r>
          </a:p>
          <a:p>
            <a:pPr algn="l">
              <a:spcAft>
                <a:spcPts val="600"/>
              </a:spcAft>
            </a:pPr>
            <a:r>
              <a:rPr lang="en-GB" sz="2000" b="0" i="0" u="none" strike="noStrike" dirty="0">
                <a:solidFill>
                  <a:srgbClr val="000000"/>
                </a:solidFill>
                <a:effectLst/>
                <a:latin typeface="Karla" panose="020F0502020204030204" pitchFamily="34" charset="0"/>
              </a:rPr>
              <a:t>I wish you were as accurate, &amp; as much to be relied on, as I am myself.</a:t>
            </a:r>
          </a:p>
          <a:p>
            <a:pPr algn="l">
              <a:spcAft>
                <a:spcPts val="600"/>
              </a:spcAft>
            </a:pPr>
            <a:r>
              <a:rPr lang="en-GB" sz="2000" b="0" i="0" u="none" strike="noStrike" dirty="0">
                <a:solidFill>
                  <a:srgbClr val="000000"/>
                </a:solidFill>
                <a:effectLst/>
                <a:latin typeface="Karla" panose="020F0502020204030204" pitchFamily="34" charset="0"/>
              </a:rPr>
              <a:t>You might often save me much trouble, if you were; whereas you in reality add to my trouble not infrequently; and there is at any rate always anxiety of doubting if you will not get me into a scrape; even when you don’t.</a:t>
            </a:r>
          </a:p>
          <a:p>
            <a:pPr algn="l">
              <a:spcAft>
                <a:spcPts val="600"/>
              </a:spcAft>
            </a:pPr>
            <a:r>
              <a:rPr lang="en-GB" sz="2000" b="0" i="0" u="none" strike="noStrike" dirty="0">
                <a:solidFill>
                  <a:srgbClr val="000000"/>
                </a:solidFill>
                <a:effectLst/>
                <a:latin typeface="Karla" panose="020F0502020204030204" pitchFamily="34" charset="0"/>
              </a:rPr>
              <a:t>By the way, I hope you do not take it upon yourself to alter any of my corrections.</a:t>
            </a:r>
          </a:p>
          <a:p>
            <a:pPr algn="l">
              <a:spcAft>
                <a:spcPts val="600"/>
              </a:spcAft>
            </a:pPr>
            <a:r>
              <a:rPr lang="en-GB" sz="2000" b="0" i="0" u="none" strike="noStrike" dirty="0">
                <a:solidFill>
                  <a:srgbClr val="000000"/>
                </a:solidFill>
                <a:effectLst/>
                <a:latin typeface="Karla" panose="020F0502020204030204" pitchFamily="34" charset="0"/>
              </a:rPr>
              <a:t>I must beg you not. They all have some very sufficient reason. And you have made a pretty mess &amp; confusion in one or two places (which I will show you sometime), where you have ventured in my [manuscripts] to insert or alter a phrase or word; &amp; have utterly muddled the sense.”</a:t>
            </a:r>
          </a:p>
          <a:p>
            <a:endParaRPr lang="en-US" dirty="0"/>
          </a:p>
        </p:txBody>
      </p:sp>
      <p:sp>
        <p:nvSpPr>
          <p:cNvPr id="5" name="TextBox 4">
            <a:extLst>
              <a:ext uri="{FF2B5EF4-FFF2-40B4-BE49-F238E27FC236}">
                <a16:creationId xmlns:a16="http://schemas.microsoft.com/office/drawing/2014/main" id="{B05547EB-2EA8-A544-5871-1CEBB3386D8B}"/>
              </a:ext>
            </a:extLst>
          </p:cNvPr>
          <p:cNvSpPr txBox="1"/>
          <p:nvPr/>
        </p:nvSpPr>
        <p:spPr>
          <a:xfrm>
            <a:off x="840658" y="5306186"/>
            <a:ext cx="5338916" cy="369332"/>
          </a:xfrm>
          <a:prstGeom prst="rect">
            <a:avLst/>
          </a:prstGeom>
          <a:noFill/>
        </p:spPr>
        <p:txBody>
          <a:bodyPr wrap="square" rtlCol="0">
            <a:spAutoFit/>
          </a:bodyPr>
          <a:lstStyle/>
          <a:p>
            <a:r>
              <a:rPr lang="en-US" dirty="0"/>
              <a:t>Extract of a letter from Ada to Charles, 1</a:t>
            </a:r>
            <a:r>
              <a:rPr lang="en-US" baseline="30000" dirty="0"/>
              <a:t>st</a:t>
            </a:r>
            <a:r>
              <a:rPr lang="en-US" dirty="0"/>
              <a:t> August 1843</a:t>
            </a:r>
          </a:p>
        </p:txBody>
      </p:sp>
      <p:pic>
        <p:nvPicPr>
          <p:cNvPr id="6" name="Picture 5">
            <a:extLst>
              <a:ext uri="{FF2B5EF4-FFF2-40B4-BE49-F238E27FC236}">
                <a16:creationId xmlns:a16="http://schemas.microsoft.com/office/drawing/2014/main" id="{CC96BCDC-4B29-67B4-7B54-51D9CFC4C076}"/>
              </a:ext>
            </a:extLst>
          </p:cNvPr>
          <p:cNvPicPr>
            <a:picLocks noChangeAspect="1"/>
          </p:cNvPicPr>
          <p:nvPr/>
        </p:nvPicPr>
        <p:blipFill>
          <a:blip r:embed="rId2"/>
          <a:stretch>
            <a:fillRect/>
          </a:stretch>
        </p:blipFill>
        <p:spPr>
          <a:xfrm>
            <a:off x="7353157" y="4913327"/>
            <a:ext cx="3462327" cy="1944673"/>
          </a:xfrm>
          <a:prstGeom prst="rect">
            <a:avLst/>
          </a:prstGeom>
        </p:spPr>
      </p:pic>
    </p:spTree>
    <p:extLst>
      <p:ext uri="{BB962C8B-B14F-4D97-AF65-F5344CB8AC3E}">
        <p14:creationId xmlns:p14="http://schemas.microsoft.com/office/powerpoint/2010/main" val="3430832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B9F1E-D31A-30D2-E958-29A662C92348}"/>
              </a:ext>
            </a:extLst>
          </p:cNvPr>
          <p:cNvSpPr>
            <a:spLocks noGrp="1"/>
          </p:cNvSpPr>
          <p:nvPr>
            <p:ph type="title"/>
          </p:nvPr>
        </p:nvSpPr>
        <p:spPr>
          <a:xfrm>
            <a:off x="838200" y="365125"/>
            <a:ext cx="6328410" cy="1325563"/>
          </a:xfrm>
        </p:spPr>
        <p:txBody>
          <a:bodyPr/>
          <a:lstStyle/>
          <a:p>
            <a:r>
              <a:rPr lang="en-US" dirty="0"/>
              <a:t>Ada’s Legacy</a:t>
            </a:r>
          </a:p>
        </p:txBody>
      </p:sp>
      <p:sp>
        <p:nvSpPr>
          <p:cNvPr id="6" name="TextBox 5">
            <a:extLst>
              <a:ext uri="{FF2B5EF4-FFF2-40B4-BE49-F238E27FC236}">
                <a16:creationId xmlns:a16="http://schemas.microsoft.com/office/drawing/2014/main" id="{97FD0270-E833-1134-173F-3EF7683F2632}"/>
              </a:ext>
            </a:extLst>
          </p:cNvPr>
          <p:cNvSpPr txBox="1"/>
          <p:nvPr/>
        </p:nvSpPr>
        <p:spPr>
          <a:xfrm>
            <a:off x="838200" y="1582340"/>
            <a:ext cx="5643716" cy="4093428"/>
          </a:xfrm>
          <a:prstGeom prst="rect">
            <a:avLst/>
          </a:prstGeom>
          <a:noFill/>
        </p:spPr>
        <p:txBody>
          <a:bodyPr wrap="square" rtlCol="0">
            <a:spAutoFit/>
          </a:bodyPr>
          <a:lstStyle/>
          <a:p>
            <a:r>
              <a:rPr lang="en-US" sz="2000" dirty="0"/>
              <a:t>In the late 1970s the US Department of Defense held a competition to define a single new programming language for all DoD systems.</a:t>
            </a:r>
          </a:p>
          <a:p>
            <a:endParaRPr lang="en-US" sz="2000" dirty="0"/>
          </a:p>
          <a:p>
            <a:r>
              <a:rPr lang="en-US" sz="2000" dirty="0"/>
              <a:t>The four competitors were code-named Red, Blue, Green and Yellow to hide their affiliations from the DoD adjudicators. Green was the only European (mainly UK and French) entrant.</a:t>
            </a:r>
          </a:p>
          <a:p>
            <a:endParaRPr lang="en-US" sz="2000" dirty="0"/>
          </a:p>
          <a:p>
            <a:r>
              <a:rPr lang="en-US" sz="2000" dirty="0"/>
              <a:t>The winner was anointed ‘The Ada Programming Language’ in </a:t>
            </a:r>
            <a:r>
              <a:rPr lang="en-US" sz="2000" dirty="0" err="1"/>
              <a:t>honour</a:t>
            </a:r>
            <a:r>
              <a:rPr lang="en-US" sz="2000" dirty="0"/>
              <a:t> of Countess Lovelace.</a:t>
            </a:r>
          </a:p>
          <a:p>
            <a:endParaRPr lang="en-US" sz="2000" dirty="0"/>
          </a:p>
          <a:p>
            <a:r>
              <a:rPr lang="en-US" sz="2000" dirty="0"/>
              <a:t>Guess which language won? </a:t>
            </a:r>
            <a:r>
              <a:rPr lang="en-US" sz="2000" dirty="0">
                <a:sym typeface="Wingdings" pitchFamily="2" charset="2"/>
              </a:rPr>
              <a:t></a:t>
            </a:r>
            <a:r>
              <a:rPr lang="en-US" sz="2000" dirty="0"/>
              <a:t> </a:t>
            </a:r>
          </a:p>
        </p:txBody>
      </p:sp>
      <p:pic>
        <p:nvPicPr>
          <p:cNvPr id="4" name="Picture 3">
            <a:extLst>
              <a:ext uri="{FF2B5EF4-FFF2-40B4-BE49-F238E27FC236}">
                <a16:creationId xmlns:a16="http://schemas.microsoft.com/office/drawing/2014/main" id="{1E2CB800-41F5-C9CE-026B-7A8A90AEF695}"/>
              </a:ext>
            </a:extLst>
          </p:cNvPr>
          <p:cNvPicPr>
            <a:picLocks noChangeAspect="1"/>
          </p:cNvPicPr>
          <p:nvPr/>
        </p:nvPicPr>
        <p:blipFill>
          <a:blip r:embed="rId2"/>
          <a:stretch>
            <a:fillRect/>
          </a:stretch>
        </p:blipFill>
        <p:spPr>
          <a:xfrm>
            <a:off x="7489737" y="274320"/>
            <a:ext cx="4349908" cy="6218555"/>
          </a:xfrm>
          <a:prstGeom prst="rect">
            <a:avLst/>
          </a:prstGeom>
        </p:spPr>
      </p:pic>
    </p:spTree>
    <p:extLst>
      <p:ext uri="{BB962C8B-B14F-4D97-AF65-F5344CB8AC3E}">
        <p14:creationId xmlns:p14="http://schemas.microsoft.com/office/powerpoint/2010/main" val="288058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012B-C2DB-F89A-61D1-A5298867280F}"/>
              </a:ext>
            </a:extLst>
          </p:cNvPr>
          <p:cNvSpPr>
            <a:spLocks noGrp="1"/>
          </p:cNvSpPr>
          <p:nvPr>
            <p:ph type="title"/>
          </p:nvPr>
        </p:nvSpPr>
        <p:spPr>
          <a:xfrm>
            <a:off x="4331724" y="2167231"/>
            <a:ext cx="3528552" cy="2523537"/>
          </a:xfrm>
        </p:spPr>
        <p:txBody>
          <a:bodyPr>
            <a:noAutofit/>
          </a:bodyPr>
          <a:lstStyle/>
          <a:p>
            <a:pPr algn="ctr"/>
            <a:r>
              <a:rPr lang="en-US" sz="5400" b="1" dirty="0"/>
              <a:t>Thank you!</a:t>
            </a:r>
            <a:br>
              <a:rPr lang="en-US" sz="5400" b="1" dirty="0"/>
            </a:br>
            <a:r>
              <a:rPr lang="en-US" sz="5400" b="1" dirty="0"/>
              <a:t>&amp;</a:t>
            </a:r>
            <a:br>
              <a:rPr lang="en-US" sz="5400" b="1" dirty="0"/>
            </a:br>
            <a:r>
              <a:rPr lang="en-US" sz="5400" b="1" dirty="0"/>
              <a:t>Questions?</a:t>
            </a:r>
          </a:p>
        </p:txBody>
      </p:sp>
    </p:spTree>
    <p:extLst>
      <p:ext uri="{BB962C8B-B14F-4D97-AF65-F5344CB8AC3E}">
        <p14:creationId xmlns:p14="http://schemas.microsoft.com/office/powerpoint/2010/main" val="3526904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7F51A0-99FB-5FB4-767E-508B53FC1F14}"/>
              </a:ext>
            </a:extLst>
          </p:cNvPr>
          <p:cNvPicPr>
            <a:picLocks noChangeAspect="1"/>
          </p:cNvPicPr>
          <p:nvPr/>
        </p:nvPicPr>
        <p:blipFill>
          <a:blip r:embed="rId2"/>
          <a:stretch>
            <a:fillRect/>
          </a:stretch>
        </p:blipFill>
        <p:spPr>
          <a:xfrm>
            <a:off x="5975998" y="1203403"/>
            <a:ext cx="6022870" cy="4617534"/>
          </a:xfrm>
          <a:prstGeom prst="rect">
            <a:avLst/>
          </a:prstGeom>
        </p:spPr>
      </p:pic>
      <p:pic>
        <p:nvPicPr>
          <p:cNvPr id="5" name="Picture 4">
            <a:extLst>
              <a:ext uri="{FF2B5EF4-FFF2-40B4-BE49-F238E27FC236}">
                <a16:creationId xmlns:a16="http://schemas.microsoft.com/office/drawing/2014/main" id="{B74D767E-708C-52A2-C4F5-A6CF60C6A68E}"/>
              </a:ext>
            </a:extLst>
          </p:cNvPr>
          <p:cNvPicPr>
            <a:picLocks noChangeAspect="1"/>
          </p:cNvPicPr>
          <p:nvPr/>
        </p:nvPicPr>
        <p:blipFill>
          <a:blip r:embed="rId3"/>
          <a:stretch>
            <a:fillRect/>
          </a:stretch>
        </p:blipFill>
        <p:spPr>
          <a:xfrm>
            <a:off x="193132" y="205058"/>
            <a:ext cx="5304419" cy="4130875"/>
          </a:xfrm>
          <a:prstGeom prst="rect">
            <a:avLst/>
          </a:prstGeom>
        </p:spPr>
      </p:pic>
      <p:sp>
        <p:nvSpPr>
          <p:cNvPr id="6" name="TextBox 5">
            <a:extLst>
              <a:ext uri="{FF2B5EF4-FFF2-40B4-BE49-F238E27FC236}">
                <a16:creationId xmlns:a16="http://schemas.microsoft.com/office/drawing/2014/main" id="{78B392E8-5A40-22A1-604B-1D6DAF2D5C13}"/>
              </a:ext>
            </a:extLst>
          </p:cNvPr>
          <p:cNvSpPr txBox="1"/>
          <p:nvPr/>
        </p:nvSpPr>
        <p:spPr>
          <a:xfrm>
            <a:off x="802888" y="4505092"/>
            <a:ext cx="4159405" cy="1938992"/>
          </a:xfrm>
          <a:prstGeom prst="rect">
            <a:avLst/>
          </a:prstGeom>
          <a:noFill/>
        </p:spPr>
        <p:txBody>
          <a:bodyPr wrap="square" rtlCol="0">
            <a:spAutoFit/>
          </a:bodyPr>
          <a:lstStyle/>
          <a:p>
            <a:r>
              <a:rPr lang="en-US" sz="2400" dirty="0"/>
              <a:t>Claims Babbage as an alumnus of </a:t>
            </a:r>
            <a:r>
              <a:rPr lang="en-US" sz="2400" dirty="0" err="1"/>
              <a:t>Totnes</a:t>
            </a:r>
            <a:r>
              <a:rPr lang="en-US" sz="2400" dirty="0"/>
              <a:t> Grammar School and from a “long-standing </a:t>
            </a:r>
            <a:r>
              <a:rPr lang="en-US" sz="2400" dirty="0" err="1"/>
              <a:t>Totnes</a:t>
            </a:r>
            <a:r>
              <a:rPr lang="en-US" sz="2400" dirty="0"/>
              <a:t> family”, but is careful to avoid mentioning his place of birth. </a:t>
            </a:r>
          </a:p>
        </p:txBody>
      </p:sp>
      <p:sp>
        <p:nvSpPr>
          <p:cNvPr id="7" name="TextBox 6">
            <a:extLst>
              <a:ext uri="{FF2B5EF4-FFF2-40B4-BE49-F238E27FC236}">
                <a16:creationId xmlns:a16="http://schemas.microsoft.com/office/drawing/2014/main" id="{24AEB60B-4B2A-63FC-484A-02D8A44D3A44}"/>
              </a:ext>
            </a:extLst>
          </p:cNvPr>
          <p:cNvSpPr txBox="1"/>
          <p:nvPr/>
        </p:nvSpPr>
        <p:spPr>
          <a:xfrm>
            <a:off x="6612223" y="5965902"/>
            <a:ext cx="4750420" cy="646331"/>
          </a:xfrm>
          <a:prstGeom prst="rect">
            <a:avLst/>
          </a:prstGeom>
          <a:noFill/>
        </p:spPr>
        <p:txBody>
          <a:bodyPr wrap="square" rtlCol="0">
            <a:spAutoFit/>
          </a:bodyPr>
          <a:lstStyle/>
          <a:p>
            <a:pPr algn="ctr"/>
            <a:r>
              <a:rPr lang="en-US" dirty="0"/>
              <a:t>The Babbage Room, dedicated to the life and work of the mathematician and inventor</a:t>
            </a:r>
          </a:p>
        </p:txBody>
      </p:sp>
    </p:spTree>
    <p:extLst>
      <p:ext uri="{BB962C8B-B14F-4D97-AF65-F5344CB8AC3E}">
        <p14:creationId xmlns:p14="http://schemas.microsoft.com/office/powerpoint/2010/main" val="170034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EB0A-C09F-0A19-B89F-690317264C3B}"/>
              </a:ext>
            </a:extLst>
          </p:cNvPr>
          <p:cNvSpPr>
            <a:spLocks noGrp="1"/>
          </p:cNvSpPr>
          <p:nvPr>
            <p:ph type="title"/>
          </p:nvPr>
        </p:nvSpPr>
        <p:spPr>
          <a:xfrm>
            <a:off x="838200" y="365125"/>
            <a:ext cx="10515600" cy="693113"/>
          </a:xfrm>
        </p:spPr>
        <p:txBody>
          <a:bodyPr>
            <a:normAutofit fontScale="90000"/>
          </a:bodyPr>
          <a:lstStyle/>
          <a:p>
            <a:r>
              <a:rPr lang="en-US" dirty="0"/>
              <a:t>Charles’s Personal Timeline</a:t>
            </a:r>
          </a:p>
        </p:txBody>
      </p:sp>
      <p:sp>
        <p:nvSpPr>
          <p:cNvPr id="3" name="Content Placeholder 2">
            <a:extLst>
              <a:ext uri="{FF2B5EF4-FFF2-40B4-BE49-F238E27FC236}">
                <a16:creationId xmlns:a16="http://schemas.microsoft.com/office/drawing/2014/main" id="{B9285EA3-0762-6FA3-30B2-CDAECB2C7D6C}"/>
              </a:ext>
            </a:extLst>
          </p:cNvPr>
          <p:cNvSpPr>
            <a:spLocks noGrp="1"/>
          </p:cNvSpPr>
          <p:nvPr>
            <p:ph idx="1"/>
          </p:nvPr>
        </p:nvSpPr>
        <p:spPr>
          <a:xfrm>
            <a:off x="838200" y="1273996"/>
            <a:ext cx="10515600" cy="5218879"/>
          </a:xfrm>
        </p:spPr>
        <p:txBody>
          <a:bodyPr>
            <a:normAutofit fontScale="70000" lnSpcReduction="20000"/>
          </a:bodyPr>
          <a:lstStyle/>
          <a:p>
            <a:pPr marL="900000" indent="-1080000">
              <a:spcAft>
                <a:spcPts val="200"/>
              </a:spcAft>
              <a:buNone/>
            </a:pPr>
            <a:r>
              <a:rPr lang="en-US" dirty="0"/>
              <a:t>1791	Born in Walworth Road, London on 26</a:t>
            </a:r>
            <a:r>
              <a:rPr lang="en-US" baseline="30000" dirty="0"/>
              <a:t>th</a:t>
            </a:r>
            <a:r>
              <a:rPr lang="en-US" dirty="0"/>
              <a:t> December – as evidenced by an entry in the baptismal register at St Mary Newington on 6</a:t>
            </a:r>
            <a:r>
              <a:rPr lang="en-US" baseline="30000" dirty="0"/>
              <a:t>th</a:t>
            </a:r>
            <a:r>
              <a:rPr lang="en-US" dirty="0"/>
              <a:t> January 1792 – the only son of a wealthy London banker</a:t>
            </a:r>
          </a:p>
          <a:p>
            <a:pPr marL="900000" indent="-1080000">
              <a:spcAft>
                <a:spcPts val="200"/>
              </a:spcAft>
              <a:buNone/>
            </a:pPr>
            <a:r>
              <a:rPr lang="en-US" dirty="0"/>
              <a:t>1801	Briefly attended Alphington school near Exeter, for health reasons</a:t>
            </a:r>
          </a:p>
          <a:p>
            <a:pPr marL="900000" indent="-1080000">
              <a:spcAft>
                <a:spcPts val="200"/>
              </a:spcAft>
              <a:buNone/>
            </a:pPr>
            <a:r>
              <a:rPr lang="en-US" dirty="0"/>
              <a:t>1808	Family moved to East Teignmouth – briefly attended King Edward VI Grammar School, </a:t>
            </a:r>
            <a:r>
              <a:rPr lang="en-US" dirty="0" err="1"/>
              <a:t>Totnes</a:t>
            </a:r>
            <a:r>
              <a:rPr lang="en-US" dirty="0"/>
              <a:t> (then adjacent to the Guildhall) whilst staying at Birdwood House in the High Street</a:t>
            </a:r>
          </a:p>
          <a:p>
            <a:pPr marL="900000" indent="-1080000">
              <a:spcAft>
                <a:spcPts val="200"/>
              </a:spcAft>
              <a:buNone/>
            </a:pPr>
            <a:r>
              <a:rPr lang="en-US" dirty="0"/>
              <a:t>1811	Entered Trinity College, Cambridge</a:t>
            </a:r>
          </a:p>
          <a:p>
            <a:pPr marL="900000" indent="-1080000">
              <a:spcAft>
                <a:spcPts val="200"/>
              </a:spcAft>
              <a:buNone/>
            </a:pPr>
            <a:r>
              <a:rPr lang="en-US" dirty="0"/>
              <a:t>1812	Formed the Analytical Society</a:t>
            </a:r>
          </a:p>
          <a:p>
            <a:pPr marL="900000" indent="-1080000">
              <a:spcAft>
                <a:spcPts val="200"/>
              </a:spcAft>
              <a:buNone/>
            </a:pPr>
            <a:r>
              <a:rPr lang="en-US" dirty="0"/>
              <a:t>1814	Married Georgianna Whitmore</a:t>
            </a:r>
          </a:p>
          <a:p>
            <a:pPr marL="900000" indent="-1080000">
              <a:spcAft>
                <a:spcPts val="200"/>
              </a:spcAft>
              <a:buNone/>
            </a:pPr>
            <a:r>
              <a:rPr lang="en-US" dirty="0"/>
              <a:t>1816	Elected a Fellow of the Royal Society</a:t>
            </a:r>
          </a:p>
          <a:p>
            <a:pPr marL="900000" indent="-1080000">
              <a:spcAft>
                <a:spcPts val="200"/>
              </a:spcAft>
              <a:buNone/>
            </a:pPr>
            <a:r>
              <a:rPr lang="en-US" dirty="0"/>
              <a:t>1820	Helped found the Royal Astronomical Society</a:t>
            </a:r>
          </a:p>
          <a:p>
            <a:pPr marL="900000" indent="-1080000">
              <a:spcAft>
                <a:spcPts val="200"/>
              </a:spcAft>
              <a:buNone/>
            </a:pPr>
            <a:r>
              <a:rPr lang="en-US" dirty="0"/>
              <a:t>1828	Became </a:t>
            </a:r>
            <a:r>
              <a:rPr lang="en-US" dirty="0" err="1"/>
              <a:t>Lucasian</a:t>
            </a:r>
            <a:r>
              <a:rPr lang="en-US" dirty="0"/>
              <a:t> Professor of Mathematics at Cambridge</a:t>
            </a:r>
          </a:p>
          <a:p>
            <a:pPr marL="900000" indent="-1080000">
              <a:spcAft>
                <a:spcPts val="200"/>
              </a:spcAft>
              <a:buNone/>
            </a:pPr>
            <a:r>
              <a:rPr lang="en-US" dirty="0"/>
              <a:t>1832	Stood for Parliament (failed)</a:t>
            </a:r>
          </a:p>
          <a:p>
            <a:pPr marL="900000" indent="-1080000">
              <a:spcAft>
                <a:spcPts val="200"/>
              </a:spcAft>
              <a:buNone/>
            </a:pPr>
            <a:r>
              <a:rPr lang="en-US" dirty="0"/>
              <a:t>1834	Stood for Parliament again (failed)</a:t>
            </a:r>
          </a:p>
          <a:p>
            <a:pPr marL="900000" indent="-1080000">
              <a:spcAft>
                <a:spcPts val="200"/>
              </a:spcAft>
              <a:buNone/>
            </a:pPr>
            <a:r>
              <a:rPr lang="en-US" dirty="0"/>
              <a:t>1871	Died on 18</a:t>
            </a:r>
            <a:r>
              <a:rPr lang="en-US" baseline="30000" dirty="0"/>
              <a:t>th</a:t>
            </a:r>
            <a:r>
              <a:rPr lang="en-US" dirty="0"/>
              <a:t> October, in London, persecuted by street musicians and </a:t>
            </a:r>
            <a:r>
              <a:rPr lang="en-US" dirty="0" err="1"/>
              <a:t>neighbours</a:t>
            </a:r>
            <a:r>
              <a:rPr lang="en-US" dirty="0"/>
              <a:t>!</a:t>
            </a:r>
          </a:p>
          <a:p>
            <a:pPr marL="0" indent="0">
              <a:buNone/>
            </a:pPr>
            <a:endParaRPr lang="en-US" dirty="0"/>
          </a:p>
        </p:txBody>
      </p:sp>
      <p:pic>
        <p:nvPicPr>
          <p:cNvPr id="5" name="Picture 4">
            <a:extLst>
              <a:ext uri="{FF2B5EF4-FFF2-40B4-BE49-F238E27FC236}">
                <a16:creationId xmlns:a16="http://schemas.microsoft.com/office/drawing/2014/main" id="{8B9D20EC-ECBC-0D49-8D2D-C7ABAB45D6AE}"/>
              </a:ext>
            </a:extLst>
          </p:cNvPr>
          <p:cNvPicPr>
            <a:picLocks noChangeAspect="1"/>
          </p:cNvPicPr>
          <p:nvPr/>
        </p:nvPicPr>
        <p:blipFill>
          <a:blip r:embed="rId3"/>
          <a:stretch>
            <a:fillRect/>
          </a:stretch>
        </p:blipFill>
        <p:spPr>
          <a:xfrm>
            <a:off x="7857355" y="2968830"/>
            <a:ext cx="1749451" cy="2107293"/>
          </a:xfrm>
          <a:prstGeom prst="rect">
            <a:avLst/>
          </a:prstGeom>
        </p:spPr>
      </p:pic>
      <p:pic>
        <p:nvPicPr>
          <p:cNvPr id="7" name="Picture 6">
            <a:extLst>
              <a:ext uri="{FF2B5EF4-FFF2-40B4-BE49-F238E27FC236}">
                <a16:creationId xmlns:a16="http://schemas.microsoft.com/office/drawing/2014/main" id="{E54AC794-02A9-3594-264D-53EB62FB0761}"/>
              </a:ext>
            </a:extLst>
          </p:cNvPr>
          <p:cNvPicPr>
            <a:picLocks noChangeAspect="1"/>
          </p:cNvPicPr>
          <p:nvPr/>
        </p:nvPicPr>
        <p:blipFill>
          <a:blip r:embed="rId4"/>
          <a:stretch>
            <a:fillRect/>
          </a:stretch>
        </p:blipFill>
        <p:spPr>
          <a:xfrm>
            <a:off x="10062919" y="2968829"/>
            <a:ext cx="1375822" cy="2107294"/>
          </a:xfrm>
          <a:prstGeom prst="rect">
            <a:avLst/>
          </a:prstGeom>
        </p:spPr>
      </p:pic>
    </p:spTree>
    <p:extLst>
      <p:ext uri="{BB962C8B-B14F-4D97-AF65-F5344CB8AC3E}">
        <p14:creationId xmlns:p14="http://schemas.microsoft.com/office/powerpoint/2010/main" val="367658460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5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50000">
                                          <p:cBhvr additive="base">
                                            <p:cTn id="13"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Babbage Difference Engine #2 at CHM (480p_24fps_H264-128kbit_AAC)">
            <a:hlinkClick r:id="" action="ppaction://media"/>
            <a:extLst>
              <a:ext uri="{FF2B5EF4-FFF2-40B4-BE49-F238E27FC236}">
                <a16:creationId xmlns:a16="http://schemas.microsoft.com/office/drawing/2014/main" id="{780D54CE-C1B2-49B3-7481-341B46B53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3174"/>
            <a:ext cx="12185650" cy="6849077"/>
          </a:xfrm>
          <a:prstGeom prst="rect">
            <a:avLst/>
          </a:prstGeom>
        </p:spPr>
      </p:pic>
    </p:spTree>
    <p:extLst>
      <p:ext uri="{BB962C8B-B14F-4D97-AF65-F5344CB8AC3E}">
        <p14:creationId xmlns:p14="http://schemas.microsoft.com/office/powerpoint/2010/main" val="121417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274916-F755-588E-A949-48D0E2494966}"/>
              </a:ext>
            </a:extLst>
          </p:cNvPr>
          <p:cNvSpPr txBox="1"/>
          <p:nvPr/>
        </p:nvSpPr>
        <p:spPr>
          <a:xfrm>
            <a:off x="1219200" y="1317523"/>
            <a:ext cx="9183329" cy="3385542"/>
          </a:xfrm>
          <a:prstGeom prst="rect">
            <a:avLst/>
          </a:prstGeom>
          <a:noFill/>
        </p:spPr>
        <p:txBody>
          <a:bodyPr wrap="square" rtlCol="0">
            <a:spAutoFit/>
          </a:bodyPr>
          <a:lstStyle/>
          <a:p>
            <a:r>
              <a:rPr lang="en-US" sz="2800" dirty="0"/>
              <a:t>That is what Babbage envisaged when he designed (but never finished in his lifetime) the Difference Engine, a machine capable of compiling </a:t>
            </a:r>
            <a:r>
              <a:rPr lang="en-US" sz="2800" i="1" dirty="0"/>
              <a:t>mathematical tables </a:t>
            </a:r>
            <a:r>
              <a:rPr lang="en-US" sz="2800" dirty="0"/>
              <a:t>without human intervention…</a:t>
            </a:r>
          </a:p>
          <a:p>
            <a:endParaRPr lang="en-US" sz="2800" dirty="0"/>
          </a:p>
          <a:p>
            <a:r>
              <a:rPr lang="en-US" sz="2800" dirty="0"/>
              <a:t>… but what are </a:t>
            </a:r>
            <a:r>
              <a:rPr lang="en-US" sz="2800" i="1" dirty="0"/>
              <a:t>mathematical tables</a:t>
            </a:r>
            <a:r>
              <a:rPr lang="en-US" sz="2800" dirty="0"/>
              <a:t>, and what are they for?</a:t>
            </a:r>
          </a:p>
          <a:p>
            <a:endParaRPr lang="en-US" sz="2800" dirty="0"/>
          </a:p>
          <a:p>
            <a:endParaRPr lang="en-US" dirty="0"/>
          </a:p>
        </p:txBody>
      </p:sp>
    </p:spTree>
    <p:extLst>
      <p:ext uri="{BB962C8B-B14F-4D97-AF65-F5344CB8AC3E}">
        <p14:creationId xmlns:p14="http://schemas.microsoft.com/office/powerpoint/2010/main" val="3551270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EA2FC-E019-A412-AC3A-E31CFED4C8E9}"/>
              </a:ext>
            </a:extLst>
          </p:cNvPr>
          <p:cNvSpPr>
            <a:spLocks noGrp="1"/>
          </p:cNvSpPr>
          <p:nvPr>
            <p:ph type="title"/>
          </p:nvPr>
        </p:nvSpPr>
        <p:spPr/>
        <p:txBody>
          <a:bodyPr/>
          <a:lstStyle/>
          <a:p>
            <a:r>
              <a:rPr lang="en-US" dirty="0"/>
              <a:t>Mathematical tables</a:t>
            </a:r>
          </a:p>
        </p:txBody>
      </p:sp>
      <p:sp>
        <p:nvSpPr>
          <p:cNvPr id="3" name="Content Placeholder 2">
            <a:extLst>
              <a:ext uri="{FF2B5EF4-FFF2-40B4-BE49-F238E27FC236}">
                <a16:creationId xmlns:a16="http://schemas.microsoft.com/office/drawing/2014/main" id="{34DFDA5B-EF1B-559E-64E1-0C0F38ABD0B9}"/>
              </a:ext>
            </a:extLst>
          </p:cNvPr>
          <p:cNvSpPr>
            <a:spLocks noGrp="1"/>
          </p:cNvSpPr>
          <p:nvPr>
            <p:ph idx="1"/>
          </p:nvPr>
        </p:nvSpPr>
        <p:spPr>
          <a:xfrm>
            <a:off x="838200" y="1483112"/>
            <a:ext cx="10515600" cy="5285678"/>
          </a:xfrm>
        </p:spPr>
        <p:txBody>
          <a:bodyPr>
            <a:normAutofit/>
          </a:bodyPr>
          <a:lstStyle/>
          <a:p>
            <a:r>
              <a:rPr lang="en-US" dirty="0"/>
              <a:t>In the 18</a:t>
            </a:r>
            <a:r>
              <a:rPr lang="en-US" baseline="30000" dirty="0"/>
              <a:t>th</a:t>
            </a:r>
            <a:r>
              <a:rPr lang="en-US" dirty="0"/>
              <a:t> and 19</a:t>
            </a:r>
            <a:r>
              <a:rPr lang="en-US" baseline="30000" dirty="0"/>
              <a:t>th</a:t>
            </a:r>
            <a:r>
              <a:rPr lang="en-US" dirty="0"/>
              <a:t> centuries tables of Logarithms and trigonometric functions were central to</a:t>
            </a:r>
          </a:p>
          <a:p>
            <a:pPr lvl="1"/>
            <a:r>
              <a:rPr lang="en-US" dirty="0"/>
              <a:t>Mathematics</a:t>
            </a:r>
          </a:p>
          <a:p>
            <a:pPr lvl="1"/>
            <a:r>
              <a:rPr lang="en-US" dirty="0"/>
              <a:t>Navigation</a:t>
            </a:r>
          </a:p>
          <a:p>
            <a:pPr lvl="1"/>
            <a:r>
              <a:rPr lang="en-US" dirty="0"/>
              <a:t>Science</a:t>
            </a:r>
          </a:p>
          <a:p>
            <a:pPr lvl="1"/>
            <a:r>
              <a:rPr lang="en-US" dirty="0"/>
              <a:t>Engineering</a:t>
            </a:r>
          </a:p>
          <a:p>
            <a:pPr lvl="1"/>
            <a:r>
              <a:rPr lang="en-US" dirty="0"/>
              <a:t>Surveying</a:t>
            </a:r>
          </a:p>
          <a:p>
            <a:pPr lvl="1"/>
            <a:r>
              <a:rPr lang="en-US" dirty="0"/>
              <a:t>Astronomy</a:t>
            </a:r>
          </a:p>
          <a:p>
            <a:r>
              <a:rPr lang="en-US" dirty="0"/>
              <a:t>As the industrial revolution got into full swing, and Britannia ruled the waves, Britain needed to be at the technological cutting edge to stay ahead (mainly of the French </a:t>
            </a:r>
            <a:r>
              <a:rPr lang="en-US" dirty="0">
                <a:sym typeface="Wingdings" pitchFamily="2" charset="2"/>
              </a:rPr>
              <a:t>)</a:t>
            </a:r>
            <a:endParaRPr lang="en-US" dirty="0"/>
          </a:p>
          <a:p>
            <a:r>
              <a:rPr lang="en-US" dirty="0"/>
              <a:t>But why, exactly, were these tables so important?</a:t>
            </a:r>
          </a:p>
          <a:p>
            <a:endParaRPr lang="en-US" dirty="0"/>
          </a:p>
        </p:txBody>
      </p:sp>
    </p:spTree>
    <p:extLst>
      <p:ext uri="{BB962C8B-B14F-4D97-AF65-F5344CB8AC3E}">
        <p14:creationId xmlns:p14="http://schemas.microsoft.com/office/powerpoint/2010/main" val="272113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1DA6C0-F416-C689-8232-72B627C080D9}"/>
              </a:ext>
            </a:extLst>
          </p:cNvPr>
          <p:cNvSpPr txBox="1"/>
          <p:nvPr/>
        </p:nvSpPr>
        <p:spPr>
          <a:xfrm>
            <a:off x="2072811" y="2767280"/>
            <a:ext cx="8046378" cy="1323439"/>
          </a:xfrm>
          <a:prstGeom prst="rect">
            <a:avLst/>
          </a:prstGeom>
          <a:noFill/>
        </p:spPr>
        <p:txBody>
          <a:bodyPr wrap="square" rtlCol="0">
            <a:spAutoFit/>
          </a:bodyPr>
          <a:lstStyle/>
          <a:p>
            <a:r>
              <a:rPr lang="en-US" sz="8000" dirty="0"/>
              <a:t>69.31 x 57.43 = ?</a:t>
            </a:r>
          </a:p>
        </p:txBody>
      </p:sp>
      <p:grpSp>
        <p:nvGrpSpPr>
          <p:cNvPr id="8" name="Group 7">
            <a:extLst>
              <a:ext uri="{FF2B5EF4-FFF2-40B4-BE49-F238E27FC236}">
                <a16:creationId xmlns:a16="http://schemas.microsoft.com/office/drawing/2014/main" id="{B93C64B0-6A3D-F65A-894F-174D9E7E4126}"/>
              </a:ext>
            </a:extLst>
          </p:cNvPr>
          <p:cNvGrpSpPr/>
          <p:nvPr/>
        </p:nvGrpSpPr>
        <p:grpSpPr>
          <a:xfrm>
            <a:off x="111211" y="278791"/>
            <a:ext cx="7302844" cy="1735361"/>
            <a:chOff x="1" y="278791"/>
            <a:chExt cx="7414054" cy="1735361"/>
          </a:xfrm>
        </p:grpSpPr>
        <p:sp>
          <p:nvSpPr>
            <p:cNvPr id="6" name="Rectangle 5">
              <a:extLst>
                <a:ext uri="{FF2B5EF4-FFF2-40B4-BE49-F238E27FC236}">
                  <a16:creationId xmlns:a16="http://schemas.microsoft.com/office/drawing/2014/main" id="{D40962EB-2FEE-9629-768B-21054978D23D}"/>
                </a:ext>
              </a:extLst>
            </p:cNvPr>
            <p:cNvSpPr/>
            <p:nvPr/>
          </p:nvSpPr>
          <p:spPr>
            <a:xfrm>
              <a:off x="1" y="278791"/>
              <a:ext cx="7414054" cy="1735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5513D6-C5A4-AD1B-4F80-DB150F5A8733}"/>
                </a:ext>
              </a:extLst>
            </p:cNvPr>
            <p:cNvSpPr txBox="1"/>
            <p:nvPr/>
          </p:nvSpPr>
          <p:spPr>
            <a:xfrm>
              <a:off x="98854" y="315862"/>
              <a:ext cx="1892619" cy="369332"/>
            </a:xfrm>
            <a:prstGeom prst="rect">
              <a:avLst/>
            </a:prstGeom>
            <a:solidFill>
              <a:schemeClr val="bg1"/>
            </a:solidFill>
            <a:ln>
              <a:noFill/>
            </a:ln>
          </p:spPr>
          <p:txBody>
            <a:bodyPr wrap="square" rtlCol="0">
              <a:spAutoFit/>
            </a:bodyPr>
            <a:lstStyle/>
            <a:p>
              <a:r>
                <a:rPr lang="en-US" dirty="0"/>
                <a:t>69.31 x 57.43</a:t>
              </a:r>
            </a:p>
          </p:txBody>
        </p:sp>
      </p:grpSp>
      <p:sp>
        <p:nvSpPr>
          <p:cNvPr id="9" name="TextBox 8">
            <a:extLst>
              <a:ext uri="{FF2B5EF4-FFF2-40B4-BE49-F238E27FC236}">
                <a16:creationId xmlns:a16="http://schemas.microsoft.com/office/drawing/2014/main" id="{823E4BEA-B4CA-AD2B-CFA7-FC41E1554A14}"/>
              </a:ext>
            </a:extLst>
          </p:cNvPr>
          <p:cNvSpPr txBox="1"/>
          <p:nvPr/>
        </p:nvSpPr>
        <p:spPr>
          <a:xfrm>
            <a:off x="5251622" y="6209877"/>
            <a:ext cx="6833286" cy="369332"/>
          </a:xfrm>
          <a:prstGeom prst="rect">
            <a:avLst/>
          </a:prstGeom>
          <a:noFill/>
        </p:spPr>
        <p:txBody>
          <a:bodyPr wrap="square" rtlCol="0">
            <a:spAutoFit/>
          </a:bodyPr>
          <a:lstStyle/>
          <a:p>
            <a:r>
              <a:rPr lang="en-US" i="1" dirty="0"/>
              <a:t>With thanks to </a:t>
            </a:r>
            <a:r>
              <a:rPr lang="en-US" i="1" dirty="0" err="1"/>
              <a:t>mammothmemory.net</a:t>
            </a:r>
            <a:r>
              <a:rPr lang="en-US" i="1" dirty="0"/>
              <a:t> for the example and illustrations</a:t>
            </a:r>
          </a:p>
        </p:txBody>
      </p:sp>
    </p:spTree>
    <p:extLst>
      <p:ext uri="{BB962C8B-B14F-4D97-AF65-F5344CB8AC3E}">
        <p14:creationId xmlns:p14="http://schemas.microsoft.com/office/powerpoint/2010/main" val="31476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7057 -0.3956 " pathEditMode="relative" rAng="0" ptsTypes="AA">
                                      <p:cBhvr>
                                        <p:cTn id="6" dur="2000" fill="hold"/>
                                        <p:tgtEl>
                                          <p:spTgt spid="4"/>
                                        </p:tgtEl>
                                        <p:attrNameLst>
                                          <p:attrName>ppt_x</p:attrName>
                                          <p:attrName>ppt_y</p:attrName>
                                        </p:attrNameLst>
                                      </p:cBhvr>
                                      <p:rCtr x="-8529" y="-19792"/>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4819</TotalTime>
  <Words>2273</Words>
  <Application>Microsoft Macintosh PowerPoint</Application>
  <PresentationFormat>Widescreen</PresentationFormat>
  <Paragraphs>211</Paragraphs>
  <Slides>34</Slides>
  <Notes>4</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Comic Sans MS</vt:lpstr>
      <vt:lpstr>Helvetica Neue</vt:lpstr>
      <vt:lpstr>Karla</vt:lpstr>
      <vt:lpstr>Open Sans</vt:lpstr>
      <vt:lpstr>Office Theme</vt:lpstr>
      <vt:lpstr>Charles Babbage – Totnes’s Computer Pioneer?</vt:lpstr>
      <vt:lpstr>PowerPoint Presentation</vt:lpstr>
      <vt:lpstr>PowerPoint Presentation</vt:lpstr>
      <vt:lpstr>PowerPoint Presentation</vt:lpstr>
      <vt:lpstr>Charles’s Personal Timeline</vt:lpstr>
      <vt:lpstr>PowerPoint Presentation</vt:lpstr>
      <vt:lpstr>PowerPoint Presentation</vt:lpstr>
      <vt:lpstr>Mathematical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Charles’s Motivation</vt:lpstr>
      <vt:lpstr>Charles’s 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Analytical Engine’s ‘computer’ credentials</vt:lpstr>
      <vt:lpstr>PowerPoint Presentation</vt:lpstr>
      <vt:lpstr>PowerPoint Presentation</vt:lpstr>
      <vt:lpstr>PowerPoint Presentation</vt:lpstr>
      <vt:lpstr>PowerPoint Presentation</vt:lpstr>
      <vt:lpstr>PowerPoint Presentation</vt:lpstr>
      <vt:lpstr>Ada’s Legacy</vt:lpstr>
      <vt:lpstr>Thank you!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Greener</dc:creator>
  <cp:lastModifiedBy>Andy Greener</cp:lastModifiedBy>
  <cp:revision>45</cp:revision>
  <dcterms:created xsi:type="dcterms:W3CDTF">2023-04-22T11:55:00Z</dcterms:created>
  <dcterms:modified xsi:type="dcterms:W3CDTF">2023-05-03T13:57:30Z</dcterms:modified>
</cp:coreProperties>
</file>